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jpg"/>
  <Override PartName="/ppt/media/image8.jpg" ContentType="image/jpg"/>
  <Override PartName="/ppt/media/image11.jpg" ContentType="image/jpg"/>
  <Override PartName="/ppt/media/image13.jpg" ContentType="image/jpg"/>
  <Override PartName="/ppt/media/image17.jpg" ContentType="image/jpg"/>
  <Override PartName="/ppt/media/image20.jpg" ContentType="image/jpg"/>
  <Override PartName="/ppt/media/image22.jpg" ContentType="image/jpg"/>
  <Override PartName="/ppt/media/image23.jpg" ContentType="image/jpg"/>
  <Override PartName="/ppt/media/image2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9" r:id="rId5"/>
    <p:sldId id="302" r:id="rId6"/>
    <p:sldId id="303" r:id="rId7"/>
    <p:sldId id="261" r:id="rId8"/>
    <p:sldId id="282" r:id="rId9"/>
    <p:sldId id="284" r:id="rId10"/>
    <p:sldId id="263" r:id="rId11"/>
    <p:sldId id="283" r:id="rId12"/>
    <p:sldId id="285" r:id="rId13"/>
    <p:sldId id="304" r:id="rId14"/>
    <p:sldId id="287" r:id="rId15"/>
    <p:sldId id="288" r:id="rId16"/>
    <p:sldId id="264" r:id="rId17"/>
    <p:sldId id="290" r:id="rId18"/>
    <p:sldId id="291" r:id="rId19"/>
    <p:sldId id="286" r:id="rId20"/>
    <p:sldId id="292" r:id="rId21"/>
    <p:sldId id="293" r:id="rId22"/>
    <p:sldId id="297" r:id="rId23"/>
    <p:sldId id="298" r:id="rId24"/>
    <p:sldId id="300" r:id="rId25"/>
    <p:sldId id="299" r:id="rId26"/>
    <p:sldId id="301" r:id="rId27"/>
    <p:sldId id="294" r:id="rId28"/>
    <p:sldId id="295" r:id="rId29"/>
    <p:sldId id="296" r:id="rId30"/>
    <p:sldId id="28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0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7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2338567"/>
            <a:ext cx="553549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FPGA</a:t>
            </a:r>
          </a:p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MUSE</a:t>
            </a:r>
            <a:r>
              <a:rPr lang="zh-CN" altLang="en-US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DASH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3045171" y="4519433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Century Gothic" panose="020B0502020202020204" pitchFamily="34" charset="0"/>
              </a:rPr>
              <a:t>小组成员：陈奕宽 陈之逸 林炫达 孟思思 薛文宵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dirty="0">
                <a:solidFill>
                  <a:schemeClr val="bg1"/>
                </a:solidFill>
              </a:rPr>
              <a:t>软件设计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EA77F-F563-25A3-8CE1-6DC25BF0A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A932804A-9941-087B-FF74-4E093481AE0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66FE00C-F10B-350B-A2AF-49E7E08C6149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5DAC8DEF-F7CD-363F-F4C6-813FF4AA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ADCA76E-2FF0-4F36-94D2-52668D96E854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软件设计</a:t>
            </a:r>
          </a:p>
        </p:txBody>
      </p:sp>
    </p:spTree>
    <p:extLst>
      <p:ext uri="{BB962C8B-B14F-4D97-AF65-F5344CB8AC3E}">
        <p14:creationId xmlns:p14="http://schemas.microsoft.com/office/powerpoint/2010/main" val="32315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FCEA-EA29-BEAB-D663-F1082C7B4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1326674-5A83-203D-0F46-E2974B962FA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62AB2A2-A0E9-6E5B-B45C-78DE1813704B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2327C890-6A7F-065E-A589-4BFEA9209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35987E4E-39D8-A565-A50A-EA0E1D659BD1}"/>
              </a:ext>
            </a:extLst>
          </p:cNvPr>
          <p:cNvSpPr txBox="1"/>
          <p:nvPr/>
        </p:nvSpPr>
        <p:spPr>
          <a:xfrm>
            <a:off x="1505733" y="1885315"/>
            <a:ext cx="7044055" cy="27911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/>
            <a:r>
              <a:rPr lang="zh-CN" altLang="en-US" sz="2800" dirty="0">
                <a:solidFill>
                  <a:srgbClr val="FF0000"/>
                </a:solidFill>
                <a:latin typeface="Arial"/>
                <a:cs typeface="Arial"/>
              </a:rPr>
              <a:t>歌曲 </a:t>
            </a:r>
            <a:r>
              <a:rPr lang="en" altLang="zh-CN" sz="2800" dirty="0">
                <a:solidFill>
                  <a:srgbClr val="FF0000"/>
                </a:solidFill>
                <a:latin typeface="Arial"/>
                <a:cs typeface="Arial"/>
              </a:rPr>
              <a:t>BPM + </a:t>
            </a:r>
            <a:r>
              <a:rPr lang="zh-CN" altLang="en-US" sz="2800" dirty="0">
                <a:solidFill>
                  <a:srgbClr val="FF0000"/>
                </a:solidFill>
                <a:latin typeface="Arial"/>
                <a:cs typeface="Arial"/>
              </a:rPr>
              <a:t>音符描述</a:t>
            </a:r>
          </a:p>
          <a:p>
            <a:pPr marL="12700">
              <a:lnSpc>
                <a:spcPct val="100000"/>
              </a:lnSpc>
            </a:pPr>
            <a:endParaRPr lang="en-US" sz="2450" spc="13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50" spc="130" dirty="0">
                <a:latin typeface="Times New Roman"/>
                <a:cs typeface="Times New Roman"/>
              </a:rPr>
              <a:t>Note</a:t>
            </a:r>
            <a:r>
              <a:rPr sz="2450" dirty="0">
                <a:latin typeface="Times New Roman"/>
                <a:cs typeface="Times New Roman"/>
              </a:rPr>
              <a:t> </a:t>
            </a:r>
            <a:r>
              <a:rPr sz="2450" spc="245" dirty="0">
                <a:latin typeface="Times New Roman"/>
                <a:cs typeface="Times New Roman"/>
              </a:rPr>
              <a:t>=</a:t>
            </a:r>
            <a:r>
              <a:rPr sz="2450" dirty="0">
                <a:latin typeface="Times New Roman"/>
                <a:cs typeface="Times New Roman"/>
              </a:rPr>
              <a:t> </a:t>
            </a:r>
            <a:r>
              <a:rPr sz="2450" spc="130" dirty="0">
                <a:latin typeface="Times New Roman"/>
                <a:cs typeface="Times New Roman"/>
              </a:rPr>
              <a:t>(time,</a:t>
            </a:r>
            <a:r>
              <a:rPr sz="2450" spc="-220" dirty="0">
                <a:latin typeface="Times New Roman"/>
                <a:cs typeface="Times New Roman"/>
              </a:rPr>
              <a:t> </a:t>
            </a:r>
            <a:r>
              <a:rPr sz="2450" spc="175" dirty="0">
                <a:latin typeface="Times New Roman"/>
                <a:cs typeface="Times New Roman"/>
              </a:rPr>
              <a:t>type,</a:t>
            </a:r>
            <a:r>
              <a:rPr sz="2450" spc="-190" dirty="0">
                <a:latin typeface="Times New Roman"/>
                <a:cs typeface="Times New Roman"/>
              </a:rPr>
              <a:t> </a:t>
            </a:r>
            <a:r>
              <a:rPr sz="2450" spc="135" dirty="0">
                <a:latin typeface="Times New Roman"/>
                <a:cs typeface="Times New Roman"/>
              </a:rPr>
              <a:t>track)</a:t>
            </a: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450" spc="135" dirty="0">
                <a:latin typeface="Times New Roman"/>
                <a:cs typeface="Times New Roman"/>
              </a:rPr>
              <a:t>Note</a:t>
            </a:r>
            <a:r>
              <a:rPr sz="2450" spc="-25" dirty="0">
                <a:latin typeface="Times New Roman"/>
                <a:cs typeface="Times New Roman"/>
              </a:rPr>
              <a:t> </a:t>
            </a:r>
            <a:r>
              <a:rPr sz="2450" spc="135" dirty="0">
                <a:latin typeface="Times New Roman"/>
                <a:cs typeface="Times New Roman"/>
              </a:rPr>
              <a:t>time:</a:t>
            </a:r>
            <a:r>
              <a:rPr sz="2450" spc="-200" dirty="0">
                <a:latin typeface="Times New Roman"/>
                <a:cs typeface="Times New Roman"/>
              </a:rPr>
              <a:t> </a:t>
            </a:r>
            <a:r>
              <a:rPr sz="2450" spc="180" dirty="0">
                <a:solidFill>
                  <a:srgbClr val="FF0000"/>
                </a:solidFill>
                <a:latin typeface="Times New Roman"/>
                <a:cs typeface="Times New Roman"/>
              </a:rPr>
              <a:t>when</a:t>
            </a:r>
            <a:r>
              <a:rPr sz="245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50" spc="190" dirty="0">
                <a:latin typeface="Times New Roman"/>
                <a:cs typeface="Times New Roman"/>
              </a:rPr>
              <a:t>the</a:t>
            </a:r>
            <a:r>
              <a:rPr sz="2450" spc="-30" dirty="0">
                <a:latin typeface="Times New Roman"/>
                <a:cs typeface="Times New Roman"/>
              </a:rPr>
              <a:t> </a:t>
            </a:r>
            <a:r>
              <a:rPr sz="2450" spc="190" dirty="0">
                <a:latin typeface="Times New Roman"/>
                <a:cs typeface="Times New Roman"/>
              </a:rPr>
              <a:t>note</a:t>
            </a:r>
            <a:r>
              <a:rPr sz="2450" spc="-25" dirty="0">
                <a:latin typeface="Times New Roman"/>
                <a:cs typeface="Times New Roman"/>
              </a:rPr>
              <a:t> </a:t>
            </a:r>
            <a:r>
              <a:rPr sz="2450" spc="50" dirty="0">
                <a:latin typeface="Times New Roman"/>
                <a:cs typeface="Times New Roman"/>
              </a:rPr>
              <a:t>will</a:t>
            </a:r>
            <a:r>
              <a:rPr sz="2450" spc="-20" dirty="0">
                <a:latin typeface="Times New Roman"/>
                <a:cs typeface="Times New Roman"/>
              </a:rPr>
              <a:t> </a:t>
            </a:r>
            <a:r>
              <a:rPr lang="en-US" altLang="zh-CN" sz="2450" spc="335" dirty="0">
                <a:latin typeface="Times New Roman"/>
                <a:cs typeface="Times New Roman"/>
              </a:rPr>
              <a:t>b</a:t>
            </a:r>
            <a:r>
              <a:rPr lang="en" sz="2450" spc="335" dirty="0">
                <a:latin typeface="Times New Roman"/>
                <a:cs typeface="Times New Roman"/>
              </a:rPr>
              <a:t>e</a:t>
            </a:r>
            <a:r>
              <a:rPr sz="2450" spc="-5" dirty="0">
                <a:latin typeface="Times New Roman"/>
                <a:cs typeface="Times New Roman"/>
              </a:rPr>
              <a:t> </a:t>
            </a:r>
            <a:r>
              <a:rPr sz="2450" spc="215" dirty="0">
                <a:latin typeface="Times New Roman"/>
                <a:cs typeface="Times New Roman"/>
              </a:rPr>
              <a:t>judged</a:t>
            </a: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450" spc="135" dirty="0">
                <a:latin typeface="Times New Roman"/>
                <a:cs typeface="Times New Roman"/>
              </a:rPr>
              <a:t>Note</a:t>
            </a:r>
            <a:r>
              <a:rPr sz="2450" spc="-30" dirty="0">
                <a:latin typeface="Times New Roman"/>
                <a:cs typeface="Times New Roman"/>
              </a:rPr>
              <a:t> </a:t>
            </a:r>
            <a:r>
              <a:rPr sz="2450" spc="170" dirty="0">
                <a:latin typeface="Times New Roman"/>
                <a:cs typeface="Times New Roman"/>
              </a:rPr>
              <a:t>type:</a:t>
            </a:r>
            <a:r>
              <a:rPr sz="2450" spc="-204" dirty="0">
                <a:latin typeface="Times New Roman"/>
                <a:cs typeface="Times New Roman"/>
              </a:rPr>
              <a:t> </a:t>
            </a:r>
            <a:r>
              <a:rPr sz="2450" spc="125" dirty="0">
                <a:solidFill>
                  <a:srgbClr val="FF0000"/>
                </a:solidFill>
                <a:latin typeface="Times New Roman"/>
                <a:cs typeface="Times New Roman"/>
              </a:rPr>
              <a:t>how</a:t>
            </a:r>
            <a:r>
              <a:rPr sz="245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50" spc="190" dirty="0">
                <a:latin typeface="Times New Roman"/>
                <a:cs typeface="Times New Roman"/>
              </a:rPr>
              <a:t>the</a:t>
            </a:r>
            <a:r>
              <a:rPr sz="2450" spc="-25" dirty="0">
                <a:latin typeface="Times New Roman"/>
                <a:cs typeface="Times New Roman"/>
              </a:rPr>
              <a:t> </a:t>
            </a:r>
            <a:r>
              <a:rPr sz="2450" spc="190" dirty="0">
                <a:latin typeface="Times New Roman"/>
                <a:cs typeface="Times New Roman"/>
              </a:rPr>
              <a:t>note</a:t>
            </a:r>
            <a:r>
              <a:rPr sz="2450" spc="-30" dirty="0">
                <a:latin typeface="Times New Roman"/>
                <a:cs typeface="Times New Roman"/>
              </a:rPr>
              <a:t> </a:t>
            </a:r>
            <a:r>
              <a:rPr sz="2450" spc="50" dirty="0">
                <a:latin typeface="Times New Roman"/>
                <a:cs typeface="Times New Roman"/>
              </a:rPr>
              <a:t>will</a:t>
            </a:r>
            <a:r>
              <a:rPr sz="2450" spc="-20" dirty="0">
                <a:latin typeface="Times New Roman"/>
                <a:cs typeface="Times New Roman"/>
              </a:rPr>
              <a:t> </a:t>
            </a:r>
            <a:r>
              <a:rPr sz="2450" spc="335" dirty="0">
                <a:latin typeface="Times New Roman"/>
                <a:cs typeface="Times New Roman"/>
              </a:rPr>
              <a:t>be</a:t>
            </a:r>
            <a:r>
              <a:rPr sz="2450" dirty="0">
                <a:latin typeface="Times New Roman"/>
                <a:cs typeface="Times New Roman"/>
              </a:rPr>
              <a:t> </a:t>
            </a:r>
            <a:r>
              <a:rPr sz="2450" spc="215" dirty="0">
                <a:latin typeface="Times New Roman"/>
                <a:cs typeface="Times New Roman"/>
              </a:rPr>
              <a:t>judged</a:t>
            </a: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50" spc="135" dirty="0">
                <a:latin typeface="Times New Roman"/>
                <a:cs typeface="Times New Roman"/>
              </a:rPr>
              <a:t>Note</a:t>
            </a:r>
            <a:r>
              <a:rPr sz="2450" spc="-25" dirty="0">
                <a:latin typeface="Times New Roman"/>
                <a:cs typeface="Times New Roman"/>
              </a:rPr>
              <a:t> </a:t>
            </a:r>
            <a:r>
              <a:rPr sz="2450" spc="135" dirty="0">
                <a:latin typeface="Times New Roman"/>
                <a:cs typeface="Times New Roman"/>
              </a:rPr>
              <a:t>track:</a:t>
            </a:r>
            <a:r>
              <a:rPr sz="2450" spc="-210" dirty="0">
                <a:latin typeface="Times New Roman"/>
                <a:cs typeface="Times New Roman"/>
              </a:rPr>
              <a:t> </a:t>
            </a:r>
            <a:r>
              <a:rPr sz="2450" spc="19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45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50" spc="190" dirty="0">
                <a:latin typeface="Times New Roman"/>
                <a:cs typeface="Times New Roman"/>
              </a:rPr>
              <a:t>the</a:t>
            </a:r>
            <a:r>
              <a:rPr sz="2450" spc="-25" dirty="0">
                <a:latin typeface="Times New Roman"/>
                <a:cs typeface="Times New Roman"/>
              </a:rPr>
              <a:t> </a:t>
            </a:r>
            <a:r>
              <a:rPr sz="2450" spc="190" dirty="0">
                <a:latin typeface="Times New Roman"/>
                <a:cs typeface="Times New Roman"/>
              </a:rPr>
              <a:t>note</a:t>
            </a:r>
            <a:r>
              <a:rPr sz="2450" spc="-20" dirty="0">
                <a:latin typeface="Times New Roman"/>
                <a:cs typeface="Times New Roman"/>
              </a:rPr>
              <a:t> </a:t>
            </a:r>
            <a:r>
              <a:rPr sz="2450" spc="50" dirty="0">
                <a:latin typeface="Times New Roman"/>
                <a:cs typeface="Times New Roman"/>
              </a:rPr>
              <a:t>will</a:t>
            </a:r>
            <a:r>
              <a:rPr sz="2450" spc="-20" dirty="0">
                <a:latin typeface="Times New Roman"/>
                <a:cs typeface="Times New Roman"/>
              </a:rPr>
              <a:t> </a:t>
            </a:r>
            <a:r>
              <a:rPr sz="2450" spc="310" dirty="0">
                <a:latin typeface="Times New Roman"/>
                <a:cs typeface="Times New Roman"/>
              </a:rPr>
              <a:t>be</a:t>
            </a:r>
            <a:endParaRPr sz="2450" dirty="0">
              <a:latin typeface="Times New Roman"/>
              <a:cs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D16847-6EA5-21A4-E5C9-8A98E558097E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软件设计</a:t>
            </a:r>
          </a:p>
        </p:txBody>
      </p:sp>
    </p:spTree>
    <p:extLst>
      <p:ext uri="{BB962C8B-B14F-4D97-AF65-F5344CB8AC3E}">
        <p14:creationId xmlns:p14="http://schemas.microsoft.com/office/powerpoint/2010/main" val="313495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8C21-B25D-C108-FE71-8E9C69AA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A82072BD-D110-EB5C-D012-AF82BB7E533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985D25A-9929-4862-8F70-45FCC1F552A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EA82FCAA-971D-313D-0241-0BEC4AFDD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B19660D-3FE9-990C-C0A1-3A9BC75446B6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软件设计</a:t>
            </a:r>
          </a:p>
        </p:txBody>
      </p:sp>
    </p:spTree>
    <p:extLst>
      <p:ext uri="{BB962C8B-B14F-4D97-AF65-F5344CB8AC3E}">
        <p14:creationId xmlns:p14="http://schemas.microsoft.com/office/powerpoint/2010/main" val="3582363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BA46-B193-D810-A15D-C155D342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6B8B5FA2-E532-C21F-A99B-1525AC967B13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253048C-B766-848E-1B67-2C362D459AC2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66419BB6-0C06-AD0B-ED74-5C7B95B64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2" name="object 5">
            <a:extLst>
              <a:ext uri="{FF2B5EF4-FFF2-40B4-BE49-F238E27FC236}">
                <a16:creationId xmlns:a16="http://schemas.microsoft.com/office/drawing/2014/main" id="{D6D0CEAD-46A9-0477-A2FF-7C0B08BD275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8803" y="1803934"/>
            <a:ext cx="8179585" cy="2593707"/>
          </a:xfrm>
          <a:prstGeom prst="rect">
            <a:avLst/>
          </a:prstGeom>
        </p:spPr>
      </p:pic>
      <p:grpSp>
        <p:nvGrpSpPr>
          <p:cNvPr id="3" name="object 6">
            <a:extLst>
              <a:ext uri="{FF2B5EF4-FFF2-40B4-BE49-F238E27FC236}">
                <a16:creationId xmlns:a16="http://schemas.microsoft.com/office/drawing/2014/main" id="{3C80233A-1027-A11B-E2ED-6E1C9BD2C1B3}"/>
              </a:ext>
            </a:extLst>
          </p:cNvPr>
          <p:cNvGrpSpPr/>
          <p:nvPr/>
        </p:nvGrpSpPr>
        <p:grpSpPr>
          <a:xfrm>
            <a:off x="2008803" y="4686620"/>
            <a:ext cx="3787140" cy="1638300"/>
            <a:chOff x="928116" y="4558284"/>
            <a:chExt cx="3787140" cy="1638300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82B0D00C-E25F-09E5-35FB-71425A4C3B6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212" y="4564380"/>
              <a:ext cx="3774947" cy="1626107"/>
            </a:xfrm>
            <a:prstGeom prst="rect">
              <a:avLst/>
            </a:prstGeom>
          </p:spPr>
        </p:pic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9BFF0BDF-FEE6-1D4F-B371-AEE2626DEFC5}"/>
                </a:ext>
              </a:extLst>
            </p:cNvPr>
            <p:cNvSpPr/>
            <p:nvPr/>
          </p:nvSpPr>
          <p:spPr>
            <a:xfrm>
              <a:off x="2822448" y="4558284"/>
              <a:ext cx="0" cy="1638300"/>
            </a:xfrm>
            <a:custGeom>
              <a:avLst/>
              <a:gdLst/>
              <a:ahLst/>
              <a:cxnLst/>
              <a:rect l="l" t="t" r="r" b="b"/>
              <a:pathLst>
                <a:path h="1638300">
                  <a:moveTo>
                    <a:pt x="0" y="0"/>
                  </a:moveTo>
                  <a:lnTo>
                    <a:pt x="0" y="1638299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F62E0129-0687-70B4-7BC5-43CDDAD552D9}"/>
                </a:ext>
              </a:extLst>
            </p:cNvPr>
            <p:cNvSpPr/>
            <p:nvPr/>
          </p:nvSpPr>
          <p:spPr>
            <a:xfrm>
              <a:off x="928116" y="4890516"/>
              <a:ext cx="3787140" cy="0"/>
            </a:xfrm>
            <a:custGeom>
              <a:avLst/>
              <a:gdLst/>
              <a:ahLst/>
              <a:cxnLst/>
              <a:rect l="l" t="t" r="r" b="b"/>
              <a:pathLst>
                <a:path w="3787140">
                  <a:moveTo>
                    <a:pt x="0" y="0"/>
                  </a:moveTo>
                  <a:lnTo>
                    <a:pt x="3787140" y="0"/>
                  </a:lnTo>
                </a:path>
              </a:pathLst>
            </a:custGeom>
            <a:ln w="33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A99A637F-69D3-BAF0-788E-AC8B145B2266}"/>
                </a:ext>
              </a:extLst>
            </p:cNvPr>
            <p:cNvSpPr/>
            <p:nvPr/>
          </p:nvSpPr>
          <p:spPr>
            <a:xfrm>
              <a:off x="928116" y="4558284"/>
              <a:ext cx="3787140" cy="1638300"/>
            </a:xfrm>
            <a:custGeom>
              <a:avLst/>
              <a:gdLst/>
              <a:ahLst/>
              <a:cxnLst/>
              <a:rect l="l" t="t" r="r" b="b"/>
              <a:pathLst>
                <a:path w="3787140" h="1638300">
                  <a:moveTo>
                    <a:pt x="0" y="656844"/>
                  </a:moveTo>
                  <a:lnTo>
                    <a:pt x="3787140" y="656844"/>
                  </a:lnTo>
                </a:path>
                <a:path w="3787140" h="1638300">
                  <a:moveTo>
                    <a:pt x="0" y="981455"/>
                  </a:moveTo>
                  <a:lnTo>
                    <a:pt x="3787140" y="981455"/>
                  </a:lnTo>
                </a:path>
                <a:path w="3787140" h="1638300">
                  <a:moveTo>
                    <a:pt x="0" y="1307592"/>
                  </a:moveTo>
                  <a:lnTo>
                    <a:pt x="3787140" y="1307592"/>
                  </a:lnTo>
                </a:path>
                <a:path w="3787140" h="1638300">
                  <a:moveTo>
                    <a:pt x="6095" y="0"/>
                  </a:moveTo>
                  <a:lnTo>
                    <a:pt x="6095" y="1638299"/>
                  </a:lnTo>
                </a:path>
                <a:path w="3787140" h="1638300">
                  <a:moveTo>
                    <a:pt x="3781043" y="0"/>
                  </a:moveTo>
                  <a:lnTo>
                    <a:pt x="3781043" y="1638299"/>
                  </a:lnTo>
                </a:path>
                <a:path w="3787140" h="1638300">
                  <a:moveTo>
                    <a:pt x="0" y="6096"/>
                  </a:moveTo>
                  <a:lnTo>
                    <a:pt x="3787140" y="6096"/>
                  </a:lnTo>
                </a:path>
                <a:path w="3787140" h="1638300">
                  <a:moveTo>
                    <a:pt x="0" y="1632203"/>
                  </a:moveTo>
                  <a:lnTo>
                    <a:pt x="3787140" y="1632203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1">
            <a:extLst>
              <a:ext uri="{FF2B5EF4-FFF2-40B4-BE49-F238E27FC236}">
                <a16:creationId xmlns:a16="http://schemas.microsoft.com/office/drawing/2014/main" id="{48140892-8304-D95B-7AD5-6DE493B80EAC}"/>
              </a:ext>
            </a:extLst>
          </p:cNvPr>
          <p:cNvSpPr txBox="1"/>
          <p:nvPr/>
        </p:nvSpPr>
        <p:spPr>
          <a:xfrm>
            <a:off x="2082960" y="4630277"/>
            <a:ext cx="1442720" cy="16503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72085">
              <a:lnSpc>
                <a:spcPct val="137600"/>
              </a:lnSpc>
              <a:spcBef>
                <a:spcPts val="90"/>
              </a:spcBef>
            </a:pPr>
            <a:r>
              <a:rPr sz="1550" b="1" spc="120" dirty="0">
                <a:solidFill>
                  <a:srgbClr val="FFFFFF"/>
                </a:solidFill>
                <a:latin typeface="Times New Roman"/>
                <a:cs typeface="Times New Roman"/>
              </a:rPr>
              <a:t>Note</a:t>
            </a:r>
            <a:r>
              <a:rPr sz="15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type </a:t>
            </a:r>
            <a:r>
              <a:rPr sz="1550" spc="-10" dirty="0">
                <a:latin typeface="Times New Roman"/>
                <a:cs typeface="Times New Roman"/>
              </a:rPr>
              <a:t>NO_NOTE </a:t>
            </a:r>
            <a:r>
              <a:rPr sz="1550" spc="-25" dirty="0">
                <a:latin typeface="Times New Roman"/>
                <a:cs typeface="Times New Roman"/>
              </a:rPr>
              <a:t>TAP </a:t>
            </a:r>
            <a:r>
              <a:rPr sz="1550" spc="-30" dirty="0">
                <a:latin typeface="Times New Roman"/>
                <a:cs typeface="Times New Roman"/>
              </a:rPr>
              <a:t>HOLD_START</a:t>
            </a: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550" spc="-10" dirty="0">
                <a:latin typeface="Times New Roman"/>
                <a:cs typeface="Times New Roman"/>
              </a:rPr>
              <a:t>HOLD_MIDDLE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2AC42EBF-0EF4-94B8-C7AA-E64CAF69BCD8}"/>
              </a:ext>
            </a:extLst>
          </p:cNvPr>
          <p:cNvSpPr txBox="1"/>
          <p:nvPr/>
        </p:nvSpPr>
        <p:spPr>
          <a:xfrm>
            <a:off x="3971923" y="4630277"/>
            <a:ext cx="539115" cy="1650364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550" b="1" spc="120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550" spc="65" dirty="0">
                <a:latin typeface="Times New Roman"/>
                <a:cs typeface="Times New Roman"/>
              </a:rPr>
              <a:t>2’b0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550" spc="65" dirty="0">
                <a:latin typeface="Times New Roman"/>
                <a:cs typeface="Times New Roman"/>
              </a:rPr>
              <a:t>2’b1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550" spc="65" dirty="0">
                <a:latin typeface="Times New Roman"/>
                <a:cs typeface="Times New Roman"/>
              </a:rPr>
              <a:t>2’b2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550" spc="65" dirty="0">
                <a:latin typeface="Times New Roman"/>
                <a:cs typeface="Times New Roman"/>
              </a:rPr>
              <a:t>2’b3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10" name="object 13">
            <a:extLst>
              <a:ext uri="{FF2B5EF4-FFF2-40B4-BE49-F238E27FC236}">
                <a16:creationId xmlns:a16="http://schemas.microsoft.com/office/drawing/2014/main" id="{D720520B-A747-4998-8605-F8CA01040105}"/>
              </a:ext>
            </a:extLst>
          </p:cNvPr>
          <p:cNvGrpSpPr/>
          <p:nvPr/>
        </p:nvGrpSpPr>
        <p:grpSpPr>
          <a:xfrm>
            <a:off x="6701198" y="5012756"/>
            <a:ext cx="3472179" cy="986790"/>
            <a:chOff x="5620511" y="4884420"/>
            <a:chExt cx="3472179" cy="986790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538CD036-DA2C-0FEF-8F09-662AF405E8B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607" y="4890516"/>
              <a:ext cx="3459480" cy="975360"/>
            </a:xfrm>
            <a:prstGeom prst="rect">
              <a:avLst/>
            </a:prstGeom>
          </p:spPr>
        </p:pic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7EB91501-9284-9B07-CD3F-06D50DA87AAB}"/>
                </a:ext>
              </a:extLst>
            </p:cNvPr>
            <p:cNvSpPr/>
            <p:nvPr/>
          </p:nvSpPr>
          <p:spPr>
            <a:xfrm>
              <a:off x="7356347" y="4884420"/>
              <a:ext cx="0" cy="986155"/>
            </a:xfrm>
            <a:custGeom>
              <a:avLst/>
              <a:gdLst/>
              <a:ahLst/>
              <a:cxnLst/>
              <a:rect l="l" t="t" r="r" b="b"/>
              <a:pathLst>
                <a:path h="986154">
                  <a:moveTo>
                    <a:pt x="0" y="0"/>
                  </a:moveTo>
                  <a:lnTo>
                    <a:pt x="0" y="986028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6">
              <a:extLst>
                <a:ext uri="{FF2B5EF4-FFF2-40B4-BE49-F238E27FC236}">
                  <a16:creationId xmlns:a16="http://schemas.microsoft.com/office/drawing/2014/main" id="{64A1CB23-A3E3-F2B0-02E8-D703722E010E}"/>
                </a:ext>
              </a:extLst>
            </p:cNvPr>
            <p:cNvSpPr/>
            <p:nvPr/>
          </p:nvSpPr>
          <p:spPr>
            <a:xfrm>
              <a:off x="5620511" y="5215128"/>
              <a:ext cx="3472179" cy="0"/>
            </a:xfrm>
            <a:custGeom>
              <a:avLst/>
              <a:gdLst/>
              <a:ahLst/>
              <a:cxnLst/>
              <a:rect l="l" t="t" r="r" b="b"/>
              <a:pathLst>
                <a:path w="3472179">
                  <a:moveTo>
                    <a:pt x="0" y="0"/>
                  </a:moveTo>
                  <a:lnTo>
                    <a:pt x="3471671" y="0"/>
                  </a:lnTo>
                </a:path>
              </a:pathLst>
            </a:custGeom>
            <a:ln w="33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7">
              <a:extLst>
                <a:ext uri="{FF2B5EF4-FFF2-40B4-BE49-F238E27FC236}">
                  <a16:creationId xmlns:a16="http://schemas.microsoft.com/office/drawing/2014/main" id="{B1F101B3-6DB5-5769-EC3A-5EA0C69E2E5A}"/>
                </a:ext>
              </a:extLst>
            </p:cNvPr>
            <p:cNvSpPr/>
            <p:nvPr/>
          </p:nvSpPr>
          <p:spPr>
            <a:xfrm>
              <a:off x="5620511" y="4884420"/>
              <a:ext cx="3472179" cy="986155"/>
            </a:xfrm>
            <a:custGeom>
              <a:avLst/>
              <a:gdLst/>
              <a:ahLst/>
              <a:cxnLst/>
              <a:rect l="l" t="t" r="r" b="b"/>
              <a:pathLst>
                <a:path w="3472179" h="986154">
                  <a:moveTo>
                    <a:pt x="0" y="655319"/>
                  </a:moveTo>
                  <a:lnTo>
                    <a:pt x="3471671" y="655319"/>
                  </a:lnTo>
                </a:path>
                <a:path w="3472179" h="986154">
                  <a:moveTo>
                    <a:pt x="6095" y="0"/>
                  </a:moveTo>
                  <a:lnTo>
                    <a:pt x="6095" y="986028"/>
                  </a:lnTo>
                </a:path>
                <a:path w="3472179" h="986154">
                  <a:moveTo>
                    <a:pt x="3465575" y="0"/>
                  </a:moveTo>
                  <a:lnTo>
                    <a:pt x="3465575" y="986028"/>
                  </a:lnTo>
                </a:path>
                <a:path w="3472179" h="986154">
                  <a:moveTo>
                    <a:pt x="0" y="6096"/>
                  </a:moveTo>
                  <a:lnTo>
                    <a:pt x="3471671" y="6096"/>
                  </a:lnTo>
                </a:path>
                <a:path w="3472179" h="986154">
                  <a:moveTo>
                    <a:pt x="0" y="981456"/>
                  </a:moveTo>
                  <a:lnTo>
                    <a:pt x="3471671" y="981456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8">
            <a:extLst>
              <a:ext uri="{FF2B5EF4-FFF2-40B4-BE49-F238E27FC236}">
                <a16:creationId xmlns:a16="http://schemas.microsoft.com/office/drawing/2014/main" id="{27C6947A-B976-695E-E212-BBEEB90A9BBB}"/>
              </a:ext>
            </a:extLst>
          </p:cNvPr>
          <p:cNvSpPr txBox="1"/>
          <p:nvPr/>
        </p:nvSpPr>
        <p:spPr>
          <a:xfrm>
            <a:off x="6775332" y="4953441"/>
            <a:ext cx="1174750" cy="1002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700"/>
              </a:lnSpc>
              <a:spcBef>
                <a:spcPts val="100"/>
              </a:spcBef>
            </a:pPr>
            <a:r>
              <a:rPr sz="1550" b="1" spc="100" dirty="0">
                <a:solidFill>
                  <a:srgbClr val="FFFFFF"/>
                </a:solidFill>
                <a:latin typeface="Times New Roman"/>
                <a:cs typeface="Times New Roman"/>
              </a:rPr>
              <a:t>Track</a:t>
            </a:r>
            <a:r>
              <a:rPr sz="155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type </a:t>
            </a:r>
            <a:r>
              <a:rPr sz="1550" spc="70" dirty="0">
                <a:latin typeface="Times New Roman"/>
                <a:cs typeface="Times New Roman"/>
              </a:rPr>
              <a:t>Lower</a:t>
            </a:r>
            <a:r>
              <a:rPr sz="1550" spc="-85" dirty="0">
                <a:latin typeface="Times New Roman"/>
                <a:cs typeface="Times New Roman"/>
              </a:rPr>
              <a:t> </a:t>
            </a:r>
            <a:r>
              <a:rPr sz="1550" spc="85" dirty="0">
                <a:latin typeface="Times New Roman"/>
                <a:cs typeface="Times New Roman"/>
              </a:rPr>
              <a:t>Track </a:t>
            </a:r>
            <a:r>
              <a:rPr sz="1550" spc="145" dirty="0">
                <a:latin typeface="Times New Roman"/>
                <a:cs typeface="Times New Roman"/>
              </a:rPr>
              <a:t>Upper</a:t>
            </a:r>
            <a:r>
              <a:rPr sz="1550" spc="-95" dirty="0">
                <a:latin typeface="Times New Roman"/>
                <a:cs typeface="Times New Roman"/>
              </a:rPr>
              <a:t> </a:t>
            </a:r>
            <a:r>
              <a:rPr sz="1550" spc="85" dirty="0">
                <a:latin typeface="Times New Roman"/>
                <a:cs typeface="Times New Roman"/>
              </a:rPr>
              <a:t>Track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B029E7EF-53EA-98DE-9A36-0E0AB16F039C}"/>
              </a:ext>
            </a:extLst>
          </p:cNvPr>
          <p:cNvSpPr txBox="1"/>
          <p:nvPr/>
        </p:nvSpPr>
        <p:spPr>
          <a:xfrm>
            <a:off x="8505373" y="4953441"/>
            <a:ext cx="539115" cy="10026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b="1" spc="120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550" spc="65" dirty="0">
                <a:latin typeface="Times New Roman"/>
                <a:cs typeface="Times New Roman"/>
              </a:rPr>
              <a:t>1’b0</a:t>
            </a: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550" spc="65" dirty="0">
                <a:latin typeface="Times New Roman"/>
                <a:cs typeface="Times New Roman"/>
              </a:rPr>
              <a:t>1’b1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3FCE82-0D2A-BC49-00EC-C4A91605FD2C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软件设计</a:t>
            </a:r>
          </a:p>
        </p:txBody>
      </p:sp>
    </p:spTree>
    <p:extLst>
      <p:ext uri="{BB962C8B-B14F-4D97-AF65-F5344CB8AC3E}">
        <p14:creationId xmlns:p14="http://schemas.microsoft.com/office/powerpoint/2010/main" val="274525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9C5B4-3683-EB06-3FA7-E527B98A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D0E54819-B976-5F10-B5A7-430C2085024B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0CC8EF7-56A2-5570-49B0-E561CF722660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706BF15-F3DF-B9DF-767C-A6CB4B7C7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D749FCA-C8A7-DD5D-E3C9-75AA0C2EB91D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软件设计</a:t>
            </a:r>
          </a:p>
        </p:txBody>
      </p:sp>
    </p:spTree>
    <p:extLst>
      <p:ext uri="{BB962C8B-B14F-4D97-AF65-F5344CB8AC3E}">
        <p14:creationId xmlns:p14="http://schemas.microsoft.com/office/powerpoint/2010/main" val="426050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dirty="0">
                <a:solidFill>
                  <a:schemeClr val="bg1"/>
                </a:solidFill>
              </a:rPr>
              <a:t>硬件设计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9E7E0-DD1B-95DB-7318-90425E06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64F210C5-6DDE-577C-A6B7-A49627A5803E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D99FE78-8F19-2985-72A9-467EBBAA2C09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2ED1F13C-FFCB-7DAC-8E39-437BF0004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3" name="图片 2" descr="图示, 示意图&#10;&#10;描述已自动生成">
            <a:extLst>
              <a:ext uri="{FF2B5EF4-FFF2-40B4-BE49-F238E27FC236}">
                <a16:creationId xmlns:a16="http://schemas.microsoft.com/office/drawing/2014/main" id="{ACC1499F-F9D3-F1DA-66DA-31DAC1A0A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41" y="1214691"/>
            <a:ext cx="7539317" cy="53871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ADA482-1ADF-E18C-DE50-77A896A5D3AB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</p:spTree>
    <p:extLst>
      <p:ext uri="{BB962C8B-B14F-4D97-AF65-F5344CB8AC3E}">
        <p14:creationId xmlns:p14="http://schemas.microsoft.com/office/powerpoint/2010/main" val="1920575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E4CF-9778-B997-CF43-582EBE53E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E4833C26-04FC-2EAF-33EC-DE50BD520B17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08A942-D2E1-0E8B-B0AA-BA4557FA9071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480E701-B359-6AE5-0EA1-6CC43ED50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3" name="object 3">
            <a:extLst>
              <a:ext uri="{FF2B5EF4-FFF2-40B4-BE49-F238E27FC236}">
                <a16:creationId xmlns:a16="http://schemas.microsoft.com/office/drawing/2014/main" id="{A17F4997-7BA0-C45D-E434-59421A50B0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5131" y="2161032"/>
            <a:ext cx="2548127" cy="2116835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8836BED0-2088-EDCC-DE95-CF5438FB5A7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6251" y="4369308"/>
            <a:ext cx="7755635" cy="24170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18056-F7C9-8378-74EA-9A68B6333C6E}"/>
              </a:ext>
            </a:extLst>
          </p:cNvPr>
          <p:cNvSpPr txBox="1"/>
          <p:nvPr/>
        </p:nvSpPr>
        <p:spPr>
          <a:xfrm>
            <a:off x="615697" y="2487168"/>
            <a:ext cx="3096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/>
              <a:t>歌曲</a:t>
            </a:r>
            <a:r>
              <a:rPr kumimoji="1" lang="en-US" altLang="zh-CN" sz="3600" b="1" dirty="0"/>
              <a:t>BPM</a:t>
            </a:r>
          </a:p>
          <a:p>
            <a:r>
              <a:rPr kumimoji="1" lang="zh-CN" altLang="en-US" sz="3600" b="1" dirty="0"/>
              <a:t>参数化设计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0499F0-688F-538B-75CC-8C0DC8218607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EEB493C7-126E-344A-44FB-23A4314C3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b="31852"/>
          <a:stretch/>
        </p:blipFill>
        <p:spPr>
          <a:xfrm>
            <a:off x="1872995" y="1074046"/>
            <a:ext cx="7772400" cy="9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343BF-F1E6-5B2D-6767-3FC6F1E7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942E41D-17E8-74E3-9F8D-E1B3917752C6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C39C607-F3C3-8D9F-BEB3-E5C342EDD450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ACAC6B8-9FDE-B351-A816-70A5233E0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2" name="object 6">
            <a:extLst>
              <a:ext uri="{FF2B5EF4-FFF2-40B4-BE49-F238E27FC236}">
                <a16:creationId xmlns:a16="http://schemas.microsoft.com/office/drawing/2014/main" id="{4D0CBCA4-7AC0-F8CF-B7AA-D2E096BAEC38}"/>
              </a:ext>
            </a:extLst>
          </p:cNvPr>
          <p:cNvGrpSpPr/>
          <p:nvPr/>
        </p:nvGrpSpPr>
        <p:grpSpPr>
          <a:xfrm>
            <a:off x="2383472" y="1335503"/>
            <a:ext cx="7425055" cy="2543810"/>
            <a:chOff x="1810448" y="3595115"/>
            <a:chExt cx="7425055" cy="2543810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510DAB00-894D-FBDE-5945-4AE267B3B8A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9027" y="3595115"/>
              <a:ext cx="6437375" cy="2543555"/>
            </a:xfrm>
            <a:prstGeom prst="rect">
              <a:avLst/>
            </a:prstGeom>
          </p:spPr>
        </p:pic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25C8FDF6-CA77-E207-6641-2DA30C1B1A8F}"/>
                </a:ext>
              </a:extLst>
            </p:cNvPr>
            <p:cNvSpPr/>
            <p:nvPr/>
          </p:nvSpPr>
          <p:spPr>
            <a:xfrm>
              <a:off x="4245864" y="4177283"/>
              <a:ext cx="318770" cy="472440"/>
            </a:xfrm>
            <a:custGeom>
              <a:avLst/>
              <a:gdLst/>
              <a:ahLst/>
              <a:cxnLst/>
              <a:rect l="l" t="t" r="r" b="b"/>
              <a:pathLst>
                <a:path w="318770" h="472439">
                  <a:moveTo>
                    <a:pt x="318516" y="0"/>
                  </a:moveTo>
                  <a:lnTo>
                    <a:pt x="291084" y="0"/>
                  </a:lnTo>
                  <a:lnTo>
                    <a:pt x="291084" y="29210"/>
                  </a:lnTo>
                  <a:lnTo>
                    <a:pt x="291084" y="444500"/>
                  </a:lnTo>
                  <a:lnTo>
                    <a:pt x="27432" y="444500"/>
                  </a:lnTo>
                  <a:lnTo>
                    <a:pt x="27432" y="29210"/>
                  </a:lnTo>
                  <a:lnTo>
                    <a:pt x="291084" y="29210"/>
                  </a:lnTo>
                  <a:lnTo>
                    <a:pt x="291084" y="0"/>
                  </a:lnTo>
                  <a:lnTo>
                    <a:pt x="0" y="0"/>
                  </a:lnTo>
                  <a:lnTo>
                    <a:pt x="0" y="29210"/>
                  </a:lnTo>
                  <a:lnTo>
                    <a:pt x="0" y="444500"/>
                  </a:lnTo>
                  <a:lnTo>
                    <a:pt x="0" y="472440"/>
                  </a:lnTo>
                  <a:lnTo>
                    <a:pt x="318516" y="472440"/>
                  </a:lnTo>
                  <a:lnTo>
                    <a:pt x="318516" y="445008"/>
                  </a:lnTo>
                  <a:lnTo>
                    <a:pt x="318516" y="444500"/>
                  </a:lnTo>
                  <a:lnTo>
                    <a:pt x="318516" y="29210"/>
                  </a:lnTo>
                  <a:lnTo>
                    <a:pt x="318516" y="28956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91C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94F298C4-FB80-D922-A616-3D408C656B24}"/>
                </a:ext>
              </a:extLst>
            </p:cNvPr>
            <p:cNvSpPr/>
            <p:nvPr/>
          </p:nvSpPr>
          <p:spPr>
            <a:xfrm>
              <a:off x="4245864" y="4177283"/>
              <a:ext cx="318770" cy="472440"/>
            </a:xfrm>
            <a:custGeom>
              <a:avLst/>
              <a:gdLst/>
              <a:ahLst/>
              <a:cxnLst/>
              <a:rect l="l" t="t" r="r" b="b"/>
              <a:pathLst>
                <a:path w="318770" h="472439">
                  <a:moveTo>
                    <a:pt x="0" y="0"/>
                  </a:moveTo>
                  <a:lnTo>
                    <a:pt x="318515" y="0"/>
                  </a:lnTo>
                  <a:lnTo>
                    <a:pt x="318515" y="472439"/>
                  </a:lnTo>
                  <a:lnTo>
                    <a:pt x="0" y="472439"/>
                  </a:lnTo>
                  <a:lnTo>
                    <a:pt x="0" y="0"/>
                  </a:lnTo>
                  <a:close/>
                </a:path>
                <a:path w="318770" h="472439">
                  <a:moveTo>
                    <a:pt x="27432" y="28956"/>
                  </a:moveTo>
                  <a:lnTo>
                    <a:pt x="27432" y="445008"/>
                  </a:lnTo>
                  <a:lnTo>
                    <a:pt x="291083" y="445008"/>
                  </a:lnTo>
                  <a:lnTo>
                    <a:pt x="291083" y="28956"/>
                  </a:lnTo>
                  <a:lnTo>
                    <a:pt x="27432" y="28956"/>
                  </a:lnTo>
                  <a:close/>
                </a:path>
              </a:pathLst>
            </a:custGeom>
            <a:ln w="13716">
              <a:solidFill>
                <a:srgbClr val="91C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20B2401E-B02E-068E-2A63-3097C5BD67F1}"/>
                </a:ext>
              </a:extLst>
            </p:cNvPr>
            <p:cNvSpPr/>
            <p:nvPr/>
          </p:nvSpPr>
          <p:spPr>
            <a:xfrm>
              <a:off x="4539996" y="4389119"/>
              <a:ext cx="4678680" cy="147955"/>
            </a:xfrm>
            <a:custGeom>
              <a:avLst/>
              <a:gdLst/>
              <a:ahLst/>
              <a:cxnLst/>
              <a:rect l="l" t="t" r="r" b="b"/>
              <a:pathLst>
                <a:path w="4678680" h="147954">
                  <a:moveTo>
                    <a:pt x="0" y="0"/>
                  </a:moveTo>
                  <a:lnTo>
                    <a:pt x="4678680" y="147828"/>
                  </a:lnTo>
                </a:path>
              </a:pathLst>
            </a:custGeom>
            <a:ln w="33527">
              <a:solidFill>
                <a:srgbClr val="91C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6245084A-CA57-641B-8136-72F49A3CF1F8}"/>
                </a:ext>
              </a:extLst>
            </p:cNvPr>
            <p:cNvSpPr/>
            <p:nvPr/>
          </p:nvSpPr>
          <p:spPr>
            <a:xfrm>
              <a:off x="3075432" y="4642103"/>
              <a:ext cx="346075" cy="472440"/>
            </a:xfrm>
            <a:custGeom>
              <a:avLst/>
              <a:gdLst/>
              <a:ahLst/>
              <a:cxnLst/>
              <a:rect l="l" t="t" r="r" b="b"/>
              <a:pathLst>
                <a:path w="346075" h="472439">
                  <a:moveTo>
                    <a:pt x="345948" y="0"/>
                  </a:moveTo>
                  <a:lnTo>
                    <a:pt x="315468" y="0"/>
                  </a:lnTo>
                  <a:lnTo>
                    <a:pt x="315468" y="30480"/>
                  </a:lnTo>
                  <a:lnTo>
                    <a:pt x="315468" y="441960"/>
                  </a:lnTo>
                  <a:lnTo>
                    <a:pt x="30480" y="441960"/>
                  </a:lnTo>
                  <a:lnTo>
                    <a:pt x="30480" y="30480"/>
                  </a:lnTo>
                  <a:lnTo>
                    <a:pt x="315468" y="30480"/>
                  </a:lnTo>
                  <a:lnTo>
                    <a:pt x="31546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441960"/>
                  </a:lnTo>
                  <a:lnTo>
                    <a:pt x="0" y="472440"/>
                  </a:lnTo>
                  <a:lnTo>
                    <a:pt x="345948" y="472440"/>
                  </a:lnTo>
                  <a:lnTo>
                    <a:pt x="345948" y="441960"/>
                  </a:lnTo>
                  <a:lnTo>
                    <a:pt x="345948" y="30480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2AC1FE2C-1367-9E51-2B3A-7AE10A54F978}"/>
                </a:ext>
              </a:extLst>
            </p:cNvPr>
            <p:cNvSpPr/>
            <p:nvPr/>
          </p:nvSpPr>
          <p:spPr>
            <a:xfrm>
              <a:off x="3075431" y="4642103"/>
              <a:ext cx="346075" cy="472440"/>
            </a:xfrm>
            <a:custGeom>
              <a:avLst/>
              <a:gdLst/>
              <a:ahLst/>
              <a:cxnLst/>
              <a:rect l="l" t="t" r="r" b="b"/>
              <a:pathLst>
                <a:path w="346075" h="472439">
                  <a:moveTo>
                    <a:pt x="0" y="0"/>
                  </a:moveTo>
                  <a:lnTo>
                    <a:pt x="345948" y="0"/>
                  </a:lnTo>
                  <a:lnTo>
                    <a:pt x="345948" y="472439"/>
                  </a:lnTo>
                  <a:lnTo>
                    <a:pt x="0" y="472439"/>
                  </a:lnTo>
                  <a:lnTo>
                    <a:pt x="0" y="0"/>
                  </a:lnTo>
                  <a:close/>
                </a:path>
                <a:path w="346075" h="472439">
                  <a:moveTo>
                    <a:pt x="30480" y="30480"/>
                  </a:moveTo>
                  <a:lnTo>
                    <a:pt x="30480" y="441960"/>
                  </a:lnTo>
                  <a:lnTo>
                    <a:pt x="315467" y="441960"/>
                  </a:lnTo>
                  <a:lnTo>
                    <a:pt x="315467" y="30480"/>
                  </a:lnTo>
                  <a:lnTo>
                    <a:pt x="30480" y="30480"/>
                  </a:lnTo>
                  <a:close/>
                </a:path>
              </a:pathLst>
            </a:custGeom>
            <a:ln w="13716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905A7EC1-6F8C-C098-DAA4-8C46914008BA}"/>
                </a:ext>
              </a:extLst>
            </p:cNvPr>
            <p:cNvSpPr/>
            <p:nvPr/>
          </p:nvSpPr>
          <p:spPr>
            <a:xfrm>
              <a:off x="1827275" y="4814315"/>
              <a:ext cx="1248410" cy="64135"/>
            </a:xfrm>
            <a:custGeom>
              <a:avLst/>
              <a:gdLst/>
              <a:ahLst/>
              <a:cxnLst/>
              <a:rect l="l" t="t" r="r" b="b"/>
              <a:pathLst>
                <a:path w="1248410" h="64135">
                  <a:moveTo>
                    <a:pt x="0" y="0"/>
                  </a:moveTo>
                  <a:lnTo>
                    <a:pt x="1248156" y="64007"/>
                  </a:lnTo>
                </a:path>
              </a:pathLst>
            </a:custGeom>
            <a:ln w="33528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73060AD7-9893-5D36-B96B-4A94FE9E5862}"/>
                </a:ext>
              </a:extLst>
            </p:cNvPr>
            <p:cNvSpPr/>
            <p:nvPr/>
          </p:nvSpPr>
          <p:spPr>
            <a:xfrm>
              <a:off x="3433572" y="4646675"/>
              <a:ext cx="1130935" cy="472440"/>
            </a:xfrm>
            <a:custGeom>
              <a:avLst/>
              <a:gdLst/>
              <a:ahLst/>
              <a:cxnLst/>
              <a:rect l="l" t="t" r="r" b="b"/>
              <a:pathLst>
                <a:path w="1130935" h="472439">
                  <a:moveTo>
                    <a:pt x="1130808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429260"/>
                  </a:lnTo>
                  <a:lnTo>
                    <a:pt x="0" y="472440"/>
                  </a:lnTo>
                  <a:lnTo>
                    <a:pt x="1130808" y="472440"/>
                  </a:lnTo>
                  <a:lnTo>
                    <a:pt x="1130808" y="429768"/>
                  </a:lnTo>
                  <a:lnTo>
                    <a:pt x="1130808" y="429260"/>
                  </a:lnTo>
                  <a:lnTo>
                    <a:pt x="1130808" y="41148"/>
                  </a:lnTo>
                  <a:lnTo>
                    <a:pt x="1089660" y="41148"/>
                  </a:lnTo>
                  <a:lnTo>
                    <a:pt x="1089660" y="429260"/>
                  </a:lnTo>
                  <a:lnTo>
                    <a:pt x="42672" y="429260"/>
                  </a:lnTo>
                  <a:lnTo>
                    <a:pt x="42672" y="40640"/>
                  </a:lnTo>
                  <a:lnTo>
                    <a:pt x="1130808" y="40640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3C45935D-C8ED-BE62-72E0-6AE1A5BE3892}"/>
                </a:ext>
              </a:extLst>
            </p:cNvPr>
            <p:cNvSpPr/>
            <p:nvPr/>
          </p:nvSpPr>
          <p:spPr>
            <a:xfrm>
              <a:off x="3433572" y="4646675"/>
              <a:ext cx="1130935" cy="472440"/>
            </a:xfrm>
            <a:custGeom>
              <a:avLst/>
              <a:gdLst/>
              <a:ahLst/>
              <a:cxnLst/>
              <a:rect l="l" t="t" r="r" b="b"/>
              <a:pathLst>
                <a:path w="1130935" h="472439">
                  <a:moveTo>
                    <a:pt x="0" y="0"/>
                  </a:moveTo>
                  <a:lnTo>
                    <a:pt x="1130808" y="0"/>
                  </a:lnTo>
                  <a:lnTo>
                    <a:pt x="1130808" y="472439"/>
                  </a:lnTo>
                  <a:lnTo>
                    <a:pt x="0" y="472439"/>
                  </a:lnTo>
                  <a:lnTo>
                    <a:pt x="0" y="0"/>
                  </a:lnTo>
                  <a:close/>
                </a:path>
                <a:path w="1130935" h="472439">
                  <a:moveTo>
                    <a:pt x="42672" y="41148"/>
                  </a:moveTo>
                  <a:lnTo>
                    <a:pt x="42672" y="429767"/>
                  </a:lnTo>
                  <a:lnTo>
                    <a:pt x="1089660" y="429767"/>
                  </a:lnTo>
                  <a:lnTo>
                    <a:pt x="1089660" y="41148"/>
                  </a:lnTo>
                  <a:lnTo>
                    <a:pt x="42672" y="41148"/>
                  </a:lnTo>
                  <a:close/>
                </a:path>
              </a:pathLst>
            </a:custGeom>
            <a:ln w="137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6">
            <a:extLst>
              <a:ext uri="{FF2B5EF4-FFF2-40B4-BE49-F238E27FC236}">
                <a16:creationId xmlns:a16="http://schemas.microsoft.com/office/drawing/2014/main" id="{4766CFF9-6D72-6CCD-4BCB-B3598F19C8D8}"/>
              </a:ext>
            </a:extLst>
          </p:cNvPr>
          <p:cNvSpPr txBox="1"/>
          <p:nvPr/>
        </p:nvSpPr>
        <p:spPr>
          <a:xfrm>
            <a:off x="9908656" y="2035965"/>
            <a:ext cx="5657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i="1" spc="-185" dirty="0">
                <a:solidFill>
                  <a:srgbClr val="91CF50"/>
                </a:solidFill>
                <a:latin typeface="Arial"/>
                <a:cs typeface="Arial"/>
              </a:rPr>
              <a:t>Tap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4548A965-5F9C-F065-B922-AC11E176077C}"/>
              </a:ext>
            </a:extLst>
          </p:cNvPr>
          <p:cNvSpPr txBox="1"/>
          <p:nvPr/>
        </p:nvSpPr>
        <p:spPr>
          <a:xfrm>
            <a:off x="697621" y="2302714"/>
            <a:ext cx="16211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i="1" spc="-25" dirty="0">
                <a:solidFill>
                  <a:srgbClr val="FFBF00"/>
                </a:solidFill>
                <a:latin typeface="Arial"/>
                <a:cs typeface="Arial"/>
              </a:rPr>
              <a:t>Hold_start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A8490E29-5E31-A7E2-0D8C-6E70889F2549}"/>
              </a:ext>
            </a:extLst>
          </p:cNvPr>
          <p:cNvSpPr txBox="1"/>
          <p:nvPr/>
        </p:nvSpPr>
        <p:spPr>
          <a:xfrm>
            <a:off x="4548717" y="3919611"/>
            <a:ext cx="19113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i="1" spc="-70" dirty="0">
                <a:solidFill>
                  <a:srgbClr val="FF0000"/>
                </a:solidFill>
                <a:latin typeface="Arial"/>
                <a:cs typeface="Arial"/>
              </a:rPr>
              <a:t>Hold_middle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8F0699C1-5FC2-000B-9B57-01E5E8EE81F6}"/>
              </a:ext>
            </a:extLst>
          </p:cNvPr>
          <p:cNvSpPr/>
          <p:nvPr/>
        </p:nvSpPr>
        <p:spPr>
          <a:xfrm>
            <a:off x="4572000" y="2859503"/>
            <a:ext cx="932815" cy="1043940"/>
          </a:xfrm>
          <a:custGeom>
            <a:avLst/>
            <a:gdLst/>
            <a:ahLst/>
            <a:cxnLst/>
            <a:rect l="l" t="t" r="r" b="b"/>
            <a:pathLst>
              <a:path w="932814" h="1043939">
                <a:moveTo>
                  <a:pt x="932688" y="1043939"/>
                </a:moveTo>
                <a:lnTo>
                  <a:pt x="0" y="0"/>
                </a:lnTo>
              </a:path>
            </a:pathLst>
          </a:custGeom>
          <a:ln w="3352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E82570-BBFD-31E9-53CA-5C0A49E16783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04A5E9-288D-D6B6-EC04-B2DAE5284FDE}"/>
              </a:ext>
            </a:extLst>
          </p:cNvPr>
          <p:cNvSpPr txBox="1"/>
          <p:nvPr/>
        </p:nvSpPr>
        <p:spPr>
          <a:xfrm>
            <a:off x="2530791" y="4580539"/>
            <a:ext cx="7130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Tap: </a:t>
            </a:r>
            <a:r>
              <a:rPr kumimoji="1" lang="zh-CN" altLang="en-US" sz="2400" dirty="0"/>
              <a:t>短按</a:t>
            </a:r>
            <a:endParaRPr kumimoji="1" lang="en-US" altLang="zh-CN" sz="2400" dirty="0"/>
          </a:p>
          <a:p>
            <a:r>
              <a:rPr kumimoji="1" lang="en-US" altLang="zh-CN" sz="2400" dirty="0"/>
              <a:t>Hold_start: </a:t>
            </a:r>
            <a:r>
              <a:rPr kumimoji="1" lang="zh-CN" altLang="en-US" sz="2400" dirty="0"/>
              <a:t>按下并保持</a:t>
            </a:r>
            <a:endParaRPr kumimoji="1" lang="en-US" altLang="zh-CN" sz="2400" dirty="0"/>
          </a:p>
          <a:p>
            <a:r>
              <a:rPr kumimoji="1" lang="en-US" altLang="zh-CN" sz="2400" dirty="0"/>
              <a:t>Hold_middle: </a:t>
            </a:r>
            <a:r>
              <a:rPr kumimoji="1" lang="zh-CN" altLang="en-US" sz="2400" dirty="0"/>
              <a:t>持续长按</a:t>
            </a:r>
          </a:p>
        </p:txBody>
      </p:sp>
    </p:spTree>
    <p:extLst>
      <p:ext uri="{BB962C8B-B14F-4D97-AF65-F5344CB8AC3E}">
        <p14:creationId xmlns:p14="http://schemas.microsoft.com/office/powerpoint/2010/main" val="292207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783515" y="232462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目录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dirty="0"/>
                <a:t>游戏介绍</a:t>
              </a:r>
              <a:endParaRPr lang="en-US" altLang="zh-CN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dirty="0"/>
                <a:t>软件设计</a:t>
              </a:r>
              <a:endParaRPr lang="en-US" altLang="zh-CN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dirty="0"/>
                <a:t>硬件设计</a:t>
              </a:r>
              <a:endParaRPr lang="en-US" altLang="zh-CN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dirty="0"/>
                <a:t>总结与讨论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35BC-BEB2-987D-F306-BAAFD8C3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1C37AF84-8CBE-42E4-08AF-2B55E2E4F6EC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1AE7DF7-4A92-ABBD-18B2-A15E232072D7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CB42D3D-C31A-0298-17DF-36B619A86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2" name="object 2">
            <a:extLst>
              <a:ext uri="{FF2B5EF4-FFF2-40B4-BE49-F238E27FC236}">
                <a16:creationId xmlns:a16="http://schemas.microsoft.com/office/drawing/2014/main" id="{F463F08D-1E0E-EA0A-086E-F80BEE0EFDF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931" y="999744"/>
            <a:ext cx="10258043" cy="4192523"/>
          </a:xfrm>
          <a:prstGeom prst="rect">
            <a:avLst/>
          </a:prstGeom>
        </p:spPr>
      </p:pic>
      <p:grpSp>
        <p:nvGrpSpPr>
          <p:cNvPr id="4" name="object 8">
            <a:extLst>
              <a:ext uri="{FF2B5EF4-FFF2-40B4-BE49-F238E27FC236}">
                <a16:creationId xmlns:a16="http://schemas.microsoft.com/office/drawing/2014/main" id="{04D8E6F3-C07B-0A63-F144-0E42F33BC537}"/>
              </a:ext>
            </a:extLst>
          </p:cNvPr>
          <p:cNvGrpSpPr/>
          <p:nvPr/>
        </p:nvGrpSpPr>
        <p:grpSpPr>
          <a:xfrm>
            <a:off x="6285738" y="4975097"/>
            <a:ext cx="3611879" cy="1370330"/>
            <a:chOff x="6285738" y="4975097"/>
            <a:chExt cx="3611879" cy="1370330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2BF5C937-A9C9-52A7-EE2A-1DFD70036B6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0696" y="5045964"/>
              <a:ext cx="3496056" cy="1246632"/>
            </a:xfrm>
            <a:prstGeom prst="rect">
              <a:avLst/>
            </a:prstGeom>
          </p:spPr>
        </p:pic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BF61A6E9-E7AA-CF1D-E551-B4DCA3BA9693}"/>
                </a:ext>
              </a:extLst>
            </p:cNvPr>
            <p:cNvSpPr/>
            <p:nvPr/>
          </p:nvSpPr>
          <p:spPr>
            <a:xfrm>
              <a:off x="6292596" y="4981956"/>
              <a:ext cx="3598545" cy="1356360"/>
            </a:xfrm>
            <a:custGeom>
              <a:avLst/>
              <a:gdLst/>
              <a:ahLst/>
              <a:cxnLst/>
              <a:rect l="l" t="t" r="r" b="b"/>
              <a:pathLst>
                <a:path w="3598545" h="1356360">
                  <a:moveTo>
                    <a:pt x="3598164" y="0"/>
                  </a:moveTo>
                  <a:lnTo>
                    <a:pt x="3540252" y="0"/>
                  </a:lnTo>
                  <a:lnTo>
                    <a:pt x="3540252" y="58420"/>
                  </a:lnTo>
                  <a:lnTo>
                    <a:pt x="3540252" y="1297940"/>
                  </a:lnTo>
                  <a:lnTo>
                    <a:pt x="57912" y="1297940"/>
                  </a:lnTo>
                  <a:lnTo>
                    <a:pt x="57912" y="58420"/>
                  </a:lnTo>
                  <a:lnTo>
                    <a:pt x="3540252" y="58420"/>
                  </a:lnTo>
                  <a:lnTo>
                    <a:pt x="3540252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1297940"/>
                  </a:lnTo>
                  <a:lnTo>
                    <a:pt x="0" y="1356360"/>
                  </a:lnTo>
                  <a:lnTo>
                    <a:pt x="3598164" y="1356360"/>
                  </a:lnTo>
                  <a:lnTo>
                    <a:pt x="3598164" y="1298448"/>
                  </a:lnTo>
                  <a:lnTo>
                    <a:pt x="3598164" y="1297940"/>
                  </a:lnTo>
                  <a:lnTo>
                    <a:pt x="3598164" y="58420"/>
                  </a:lnTo>
                  <a:lnTo>
                    <a:pt x="3598164" y="57912"/>
                  </a:lnTo>
                  <a:lnTo>
                    <a:pt x="35981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7E043517-2154-3D13-67EE-313879077750}"/>
                </a:ext>
              </a:extLst>
            </p:cNvPr>
            <p:cNvSpPr/>
            <p:nvPr/>
          </p:nvSpPr>
          <p:spPr>
            <a:xfrm>
              <a:off x="6292596" y="4981955"/>
              <a:ext cx="3598545" cy="1356360"/>
            </a:xfrm>
            <a:custGeom>
              <a:avLst/>
              <a:gdLst/>
              <a:ahLst/>
              <a:cxnLst/>
              <a:rect l="l" t="t" r="r" b="b"/>
              <a:pathLst>
                <a:path w="3598545" h="1356360">
                  <a:moveTo>
                    <a:pt x="0" y="0"/>
                  </a:moveTo>
                  <a:lnTo>
                    <a:pt x="3598164" y="0"/>
                  </a:lnTo>
                  <a:lnTo>
                    <a:pt x="3598164" y="1356359"/>
                  </a:lnTo>
                  <a:lnTo>
                    <a:pt x="0" y="1356359"/>
                  </a:lnTo>
                  <a:lnTo>
                    <a:pt x="0" y="0"/>
                  </a:lnTo>
                  <a:close/>
                </a:path>
                <a:path w="3598545" h="1356360">
                  <a:moveTo>
                    <a:pt x="57912" y="57912"/>
                  </a:moveTo>
                  <a:lnTo>
                    <a:pt x="57912" y="1298448"/>
                  </a:lnTo>
                  <a:lnTo>
                    <a:pt x="3540251" y="1298448"/>
                  </a:lnTo>
                  <a:lnTo>
                    <a:pt x="3540251" y="57912"/>
                  </a:lnTo>
                  <a:lnTo>
                    <a:pt x="57912" y="57912"/>
                  </a:lnTo>
                  <a:close/>
                </a:path>
              </a:pathLst>
            </a:custGeom>
            <a:ln w="137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2">
            <a:extLst>
              <a:ext uri="{FF2B5EF4-FFF2-40B4-BE49-F238E27FC236}">
                <a16:creationId xmlns:a16="http://schemas.microsoft.com/office/drawing/2014/main" id="{D8548912-4DCC-CD68-4F4A-F7E9F896CFC6}"/>
              </a:ext>
            </a:extLst>
          </p:cNvPr>
          <p:cNvSpPr txBox="1"/>
          <p:nvPr/>
        </p:nvSpPr>
        <p:spPr>
          <a:xfrm>
            <a:off x="7488360" y="4484584"/>
            <a:ext cx="12052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i="1" spc="-275" dirty="0">
                <a:solidFill>
                  <a:srgbClr val="FF0000"/>
                </a:solidFill>
                <a:latin typeface="Arial"/>
                <a:cs typeface="Arial"/>
              </a:rPr>
              <a:t>TextLCD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E8E7AE-5C94-F825-D843-E6D6A9ECC107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</p:spTree>
    <p:extLst>
      <p:ext uri="{BB962C8B-B14F-4D97-AF65-F5344CB8AC3E}">
        <p14:creationId xmlns:p14="http://schemas.microsoft.com/office/powerpoint/2010/main" val="84601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612C0-8DB7-FD3B-32A1-3456B1A7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DBFFD7E-C1E4-27D8-1067-0A26B0E290F9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547A023-5D77-40E1-BAED-68ECB0FA980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F36E772B-CD84-64FC-B2C1-BDE72D537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2" name="object 5">
            <a:extLst>
              <a:ext uri="{FF2B5EF4-FFF2-40B4-BE49-F238E27FC236}">
                <a16:creationId xmlns:a16="http://schemas.microsoft.com/office/drawing/2014/main" id="{18D03314-DA5D-B71E-EBD9-9EA5FAB8C15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9027" y="2510027"/>
            <a:ext cx="6437375" cy="2540508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32786D1E-55E4-A1AD-C920-5544B53760CD}"/>
              </a:ext>
            </a:extLst>
          </p:cNvPr>
          <p:cNvSpPr txBox="1"/>
          <p:nvPr/>
        </p:nvSpPr>
        <p:spPr>
          <a:xfrm>
            <a:off x="4831315" y="1279685"/>
            <a:ext cx="145518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Arial"/>
                <a:cs typeface="Arial"/>
              </a:rPr>
              <a:t>数据变化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A464599B-2AC5-5520-AC0F-060E8B6514E2}"/>
              </a:ext>
            </a:extLst>
          </p:cNvPr>
          <p:cNvSpPr txBox="1"/>
          <p:nvPr/>
        </p:nvSpPr>
        <p:spPr>
          <a:xfrm>
            <a:off x="7488974" y="1610436"/>
            <a:ext cx="1149985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50" dirty="0">
                <a:solidFill>
                  <a:srgbClr val="00AF50"/>
                </a:solidFill>
                <a:latin typeface="Arial"/>
                <a:cs typeface="Arial"/>
              </a:rPr>
              <a:t>10</a:t>
            </a:r>
            <a:r>
              <a:rPr sz="2100" i="1" spc="-225" baseline="25793" dirty="0">
                <a:solidFill>
                  <a:srgbClr val="00AF50"/>
                </a:solidFill>
                <a:latin typeface="Arial"/>
                <a:cs typeface="Arial"/>
              </a:rPr>
              <a:t>1</a:t>
            </a:r>
            <a:r>
              <a:rPr sz="2100" i="1" spc="-150" dirty="0">
                <a:solidFill>
                  <a:srgbClr val="00AF50"/>
                </a:solidFill>
                <a:latin typeface="Arial"/>
                <a:cs typeface="Arial"/>
              </a:rPr>
              <a:t>~10</a:t>
            </a:r>
            <a:r>
              <a:rPr sz="2100" i="1" spc="-225" baseline="25793" dirty="0">
                <a:solidFill>
                  <a:srgbClr val="00AF50"/>
                </a:solidFill>
                <a:latin typeface="Arial"/>
                <a:cs typeface="Arial"/>
              </a:rPr>
              <a:t>3</a:t>
            </a:r>
            <a:r>
              <a:rPr sz="2100" i="1" spc="-150" dirty="0">
                <a:solidFill>
                  <a:srgbClr val="00AF50"/>
                </a:solidFill>
                <a:latin typeface="Arial"/>
                <a:cs typeface="Arial"/>
              </a:rPr>
              <a:t>Hz</a:t>
            </a:r>
            <a:endParaRPr sz="2100" dirty="0">
              <a:latin typeface="Arial"/>
              <a:cs typeface="Arial"/>
            </a:endParaRPr>
          </a:p>
          <a:p>
            <a:pPr marL="172085">
              <a:lnSpc>
                <a:spcPct val="100000"/>
              </a:lnSpc>
              <a:spcBef>
                <a:spcPts val="25"/>
              </a:spcBef>
            </a:pPr>
            <a:r>
              <a:rPr sz="1750" i="1" spc="-10" dirty="0">
                <a:solidFill>
                  <a:srgbClr val="FF0000"/>
                </a:solidFill>
                <a:latin typeface="Arial"/>
                <a:cs typeface="Arial"/>
              </a:rPr>
              <a:t>clk_div</a:t>
            </a:r>
            <a:endParaRPr sz="1750" dirty="0">
              <a:latin typeface="Arial"/>
              <a:cs typeface="Arial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E5CBCE0B-7114-A84B-8EBC-6BB12976B48B}"/>
              </a:ext>
            </a:extLst>
          </p:cNvPr>
          <p:cNvGrpSpPr/>
          <p:nvPr/>
        </p:nvGrpSpPr>
        <p:grpSpPr>
          <a:xfrm>
            <a:off x="2982468" y="5460491"/>
            <a:ext cx="4657725" cy="833755"/>
            <a:chOff x="2982468" y="5460491"/>
            <a:chExt cx="4657725" cy="833755"/>
          </a:xfrm>
        </p:grpSpPr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67B58D0F-7473-FFC5-0F90-075CC8EFB577}"/>
                </a:ext>
              </a:extLst>
            </p:cNvPr>
            <p:cNvSpPr/>
            <p:nvPr/>
          </p:nvSpPr>
          <p:spPr>
            <a:xfrm>
              <a:off x="3015996" y="5494019"/>
              <a:ext cx="4430395" cy="0"/>
            </a:xfrm>
            <a:custGeom>
              <a:avLst/>
              <a:gdLst/>
              <a:ahLst/>
              <a:cxnLst/>
              <a:rect l="l" t="t" r="r" b="b"/>
              <a:pathLst>
                <a:path w="4430395">
                  <a:moveTo>
                    <a:pt x="0" y="0"/>
                  </a:moveTo>
                  <a:lnTo>
                    <a:pt x="4430267" y="0"/>
                  </a:lnTo>
                </a:path>
              </a:pathLst>
            </a:custGeom>
            <a:ln w="67056">
              <a:solidFill>
                <a:srgbClr val="0FAE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136BD45B-7B3C-8B91-3322-E2FFFC3B1B9F}"/>
                </a:ext>
              </a:extLst>
            </p:cNvPr>
            <p:cNvSpPr/>
            <p:nvPr/>
          </p:nvSpPr>
          <p:spPr>
            <a:xfrm>
              <a:off x="3015996" y="6092951"/>
              <a:ext cx="4624070" cy="201295"/>
            </a:xfrm>
            <a:custGeom>
              <a:avLst/>
              <a:gdLst/>
              <a:ahLst/>
              <a:cxnLst/>
              <a:rect l="l" t="t" r="r" b="b"/>
              <a:pathLst>
                <a:path w="4624070" h="201295">
                  <a:moveTo>
                    <a:pt x="4422648" y="201168"/>
                  </a:moveTo>
                  <a:lnTo>
                    <a:pt x="4422648" y="0"/>
                  </a:lnTo>
                  <a:lnTo>
                    <a:pt x="4556760" y="67056"/>
                  </a:lnTo>
                  <a:lnTo>
                    <a:pt x="4456176" y="67056"/>
                  </a:lnTo>
                  <a:lnTo>
                    <a:pt x="4456176" y="134112"/>
                  </a:lnTo>
                  <a:lnTo>
                    <a:pt x="4556760" y="134112"/>
                  </a:lnTo>
                  <a:lnTo>
                    <a:pt x="4422648" y="201168"/>
                  </a:lnTo>
                  <a:close/>
                </a:path>
                <a:path w="4624070" h="201295">
                  <a:moveTo>
                    <a:pt x="4422648" y="134112"/>
                  </a:moveTo>
                  <a:lnTo>
                    <a:pt x="0" y="134112"/>
                  </a:lnTo>
                  <a:lnTo>
                    <a:pt x="0" y="67056"/>
                  </a:lnTo>
                  <a:lnTo>
                    <a:pt x="4422648" y="67056"/>
                  </a:lnTo>
                  <a:lnTo>
                    <a:pt x="4422648" y="134112"/>
                  </a:lnTo>
                  <a:close/>
                </a:path>
                <a:path w="4624070" h="201295">
                  <a:moveTo>
                    <a:pt x="4556760" y="134112"/>
                  </a:moveTo>
                  <a:lnTo>
                    <a:pt x="4456176" y="134112"/>
                  </a:lnTo>
                  <a:lnTo>
                    <a:pt x="4456176" y="67056"/>
                  </a:lnTo>
                  <a:lnTo>
                    <a:pt x="4556760" y="67056"/>
                  </a:lnTo>
                  <a:lnTo>
                    <a:pt x="4623816" y="100584"/>
                  </a:lnTo>
                  <a:lnTo>
                    <a:pt x="4556760" y="134112"/>
                  </a:lnTo>
                  <a:close/>
                </a:path>
              </a:pathLst>
            </a:custGeom>
            <a:solidFill>
              <a:srgbClr val="0FA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1025DE93-DBC3-2D7E-DD78-24B68A30C3A1}"/>
                </a:ext>
              </a:extLst>
            </p:cNvPr>
            <p:cNvSpPr/>
            <p:nvPr/>
          </p:nvSpPr>
          <p:spPr>
            <a:xfrm>
              <a:off x="3015996" y="5494019"/>
              <a:ext cx="4430395" cy="706120"/>
            </a:xfrm>
            <a:custGeom>
              <a:avLst/>
              <a:gdLst/>
              <a:ahLst/>
              <a:cxnLst/>
              <a:rect l="l" t="t" r="r" b="b"/>
              <a:pathLst>
                <a:path w="4430395" h="706120">
                  <a:moveTo>
                    <a:pt x="4430267" y="0"/>
                  </a:moveTo>
                  <a:lnTo>
                    <a:pt x="4360698" y="312"/>
                  </a:lnTo>
                  <a:lnTo>
                    <a:pt x="4291211" y="1241"/>
                  </a:lnTo>
                  <a:lnTo>
                    <a:pt x="4221889" y="2770"/>
                  </a:lnTo>
                  <a:lnTo>
                    <a:pt x="4152816" y="4883"/>
                  </a:lnTo>
                  <a:lnTo>
                    <a:pt x="4084074" y="7566"/>
                  </a:lnTo>
                  <a:lnTo>
                    <a:pt x="4015746" y="10803"/>
                  </a:lnTo>
                  <a:lnTo>
                    <a:pt x="3947915" y="14579"/>
                  </a:lnTo>
                  <a:lnTo>
                    <a:pt x="3880663" y="18878"/>
                  </a:lnTo>
                  <a:lnTo>
                    <a:pt x="3814074" y="23685"/>
                  </a:lnTo>
                  <a:lnTo>
                    <a:pt x="3748229" y="28984"/>
                  </a:lnTo>
                  <a:lnTo>
                    <a:pt x="3683213" y="34761"/>
                  </a:lnTo>
                  <a:lnTo>
                    <a:pt x="3619107" y="40999"/>
                  </a:lnTo>
                  <a:lnTo>
                    <a:pt x="3555995" y="47683"/>
                  </a:lnTo>
                  <a:lnTo>
                    <a:pt x="3493959" y="54799"/>
                  </a:lnTo>
                  <a:lnTo>
                    <a:pt x="3433082" y="62330"/>
                  </a:lnTo>
                  <a:lnTo>
                    <a:pt x="3373446" y="70261"/>
                  </a:lnTo>
                  <a:lnTo>
                    <a:pt x="3315136" y="78576"/>
                  </a:lnTo>
                  <a:lnTo>
                    <a:pt x="3258233" y="87262"/>
                  </a:lnTo>
                  <a:lnTo>
                    <a:pt x="3202820" y="96301"/>
                  </a:lnTo>
                  <a:lnTo>
                    <a:pt x="3148980" y="105678"/>
                  </a:lnTo>
                  <a:lnTo>
                    <a:pt x="3096795" y="115379"/>
                  </a:lnTo>
                  <a:lnTo>
                    <a:pt x="3046350" y="125388"/>
                  </a:lnTo>
                  <a:lnTo>
                    <a:pt x="2997725" y="135689"/>
                  </a:lnTo>
                  <a:lnTo>
                    <a:pt x="2951005" y="146267"/>
                  </a:lnTo>
                  <a:lnTo>
                    <a:pt x="2906272" y="157107"/>
                  </a:lnTo>
                  <a:lnTo>
                    <a:pt x="2863608" y="168193"/>
                  </a:lnTo>
                  <a:lnTo>
                    <a:pt x="2823097" y="179510"/>
                  </a:lnTo>
                  <a:lnTo>
                    <a:pt x="2784821" y="191042"/>
                  </a:lnTo>
                  <a:lnTo>
                    <a:pt x="2715307" y="214692"/>
                  </a:lnTo>
                  <a:lnTo>
                    <a:pt x="2655727" y="239019"/>
                  </a:lnTo>
                  <a:lnTo>
                    <a:pt x="2606744" y="263899"/>
                  </a:lnTo>
                  <a:lnTo>
                    <a:pt x="2569020" y="289211"/>
                  </a:lnTo>
                  <a:lnTo>
                    <a:pt x="2534994" y="327717"/>
                  </a:lnTo>
                  <a:lnTo>
                    <a:pt x="2528316" y="353567"/>
                  </a:lnTo>
                  <a:lnTo>
                    <a:pt x="2526973" y="363488"/>
                  </a:lnTo>
                  <a:lnTo>
                    <a:pt x="2495606" y="403060"/>
                  </a:lnTo>
                  <a:lnTo>
                    <a:pt x="2446211" y="432422"/>
                  </a:lnTo>
                  <a:lnTo>
                    <a:pt x="2401729" y="451736"/>
                  </a:lnTo>
                  <a:lnTo>
                    <a:pt x="2348481" y="470777"/>
                  </a:lnTo>
                  <a:lnTo>
                    <a:pt x="2286876" y="489485"/>
                  </a:lnTo>
                  <a:lnTo>
                    <a:pt x="2217321" y="507805"/>
                  </a:lnTo>
                  <a:lnTo>
                    <a:pt x="2179690" y="516800"/>
                  </a:lnTo>
                  <a:lnTo>
                    <a:pt x="2140225" y="525677"/>
                  </a:lnTo>
                  <a:lnTo>
                    <a:pt x="2098977" y="534427"/>
                  </a:lnTo>
                  <a:lnTo>
                    <a:pt x="2055997" y="543045"/>
                  </a:lnTo>
                  <a:lnTo>
                    <a:pt x="2011336" y="551522"/>
                  </a:lnTo>
                  <a:lnTo>
                    <a:pt x="1965045" y="559851"/>
                  </a:lnTo>
                  <a:lnTo>
                    <a:pt x="1917174" y="568025"/>
                  </a:lnTo>
                  <a:lnTo>
                    <a:pt x="1867776" y="576037"/>
                  </a:lnTo>
                  <a:lnTo>
                    <a:pt x="1816901" y="583880"/>
                  </a:lnTo>
                  <a:lnTo>
                    <a:pt x="1764600" y="591547"/>
                  </a:lnTo>
                  <a:lnTo>
                    <a:pt x="1710924" y="599030"/>
                  </a:lnTo>
                  <a:lnTo>
                    <a:pt x="1655925" y="606323"/>
                  </a:lnTo>
                  <a:lnTo>
                    <a:pt x="1599653" y="613417"/>
                  </a:lnTo>
                  <a:lnTo>
                    <a:pt x="1542159" y="620306"/>
                  </a:lnTo>
                  <a:lnTo>
                    <a:pt x="1483494" y="626983"/>
                  </a:lnTo>
                  <a:lnTo>
                    <a:pt x="1423710" y="633441"/>
                  </a:lnTo>
                  <a:lnTo>
                    <a:pt x="1362857" y="639671"/>
                  </a:lnTo>
                  <a:lnTo>
                    <a:pt x="1300987" y="645668"/>
                  </a:lnTo>
                  <a:lnTo>
                    <a:pt x="1238150" y="651424"/>
                  </a:lnTo>
                  <a:lnTo>
                    <a:pt x="1174397" y="656931"/>
                  </a:lnTo>
                  <a:lnTo>
                    <a:pt x="1109781" y="662183"/>
                  </a:lnTo>
                  <a:lnTo>
                    <a:pt x="1044350" y="667173"/>
                  </a:lnTo>
                  <a:lnTo>
                    <a:pt x="978158" y="671892"/>
                  </a:lnTo>
                  <a:lnTo>
                    <a:pt x="911254" y="676335"/>
                  </a:lnTo>
                  <a:lnTo>
                    <a:pt x="843690" y="680493"/>
                  </a:lnTo>
                  <a:lnTo>
                    <a:pt x="775517" y="684360"/>
                  </a:lnTo>
                  <a:lnTo>
                    <a:pt x="706785" y="687929"/>
                  </a:lnTo>
                  <a:lnTo>
                    <a:pt x="637547" y="691192"/>
                  </a:lnTo>
                  <a:lnTo>
                    <a:pt x="567852" y="694141"/>
                  </a:lnTo>
                  <a:lnTo>
                    <a:pt x="497752" y="696771"/>
                  </a:lnTo>
                  <a:lnTo>
                    <a:pt x="427299" y="699073"/>
                  </a:lnTo>
                  <a:lnTo>
                    <a:pt x="356542" y="701041"/>
                  </a:lnTo>
                  <a:lnTo>
                    <a:pt x="285533" y="702667"/>
                  </a:lnTo>
                  <a:lnTo>
                    <a:pt x="214323" y="703945"/>
                  </a:lnTo>
                  <a:lnTo>
                    <a:pt x="142964" y="704866"/>
                  </a:lnTo>
                  <a:lnTo>
                    <a:pt x="71506" y="705424"/>
                  </a:lnTo>
                  <a:lnTo>
                    <a:pt x="0" y="705612"/>
                  </a:lnTo>
                </a:path>
              </a:pathLst>
            </a:custGeom>
            <a:ln w="67056">
              <a:solidFill>
                <a:srgbClr val="0FAE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12">
            <a:extLst>
              <a:ext uri="{FF2B5EF4-FFF2-40B4-BE49-F238E27FC236}">
                <a16:creationId xmlns:a16="http://schemas.microsoft.com/office/drawing/2014/main" id="{22080CCE-9248-9F0E-6D41-00E3EC3F0714}"/>
              </a:ext>
            </a:extLst>
          </p:cNvPr>
          <p:cNvSpPr txBox="1"/>
          <p:nvPr/>
        </p:nvSpPr>
        <p:spPr>
          <a:xfrm>
            <a:off x="8063966" y="5620384"/>
            <a:ext cx="1497203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" sz="2800" dirty="0">
                <a:solidFill>
                  <a:srgbClr val="00AFEF"/>
                </a:solidFill>
                <a:cs typeface="Arial"/>
              </a:rPr>
              <a:t>屏幕刷新</a:t>
            </a:r>
            <a:endParaRPr sz="2800" dirty="0">
              <a:cs typeface="Arial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DDD8449A-84D9-0498-52E5-495142C2CDC4}"/>
              </a:ext>
            </a:extLst>
          </p:cNvPr>
          <p:cNvSpPr txBox="1"/>
          <p:nvPr/>
        </p:nvSpPr>
        <p:spPr>
          <a:xfrm>
            <a:off x="5859180" y="5732798"/>
            <a:ext cx="2971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i="1" spc="-25" dirty="0">
                <a:solidFill>
                  <a:srgbClr val="00AFEF"/>
                </a:solidFill>
                <a:latin typeface="Arial"/>
                <a:cs typeface="Arial"/>
              </a:rPr>
              <a:t>clk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F8B7346-D7D7-107F-71FF-5C1855F697EE}"/>
              </a:ext>
            </a:extLst>
          </p:cNvPr>
          <p:cNvSpPr txBox="1"/>
          <p:nvPr/>
        </p:nvSpPr>
        <p:spPr>
          <a:xfrm>
            <a:off x="5661075" y="6315023"/>
            <a:ext cx="8013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105" dirty="0">
                <a:solidFill>
                  <a:srgbClr val="00AF50"/>
                </a:solidFill>
                <a:latin typeface="Arial"/>
                <a:cs typeface="Arial"/>
              </a:rPr>
              <a:t>50MHz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A141EFFC-CE13-2C8E-268E-76A4C4AB6879}"/>
              </a:ext>
            </a:extLst>
          </p:cNvPr>
          <p:cNvSpPr/>
          <p:nvPr/>
        </p:nvSpPr>
        <p:spPr>
          <a:xfrm>
            <a:off x="2747772" y="1667255"/>
            <a:ext cx="5253355" cy="847725"/>
          </a:xfrm>
          <a:custGeom>
            <a:avLst/>
            <a:gdLst/>
            <a:ahLst/>
            <a:cxnLst/>
            <a:rect l="l" t="t" r="r" b="b"/>
            <a:pathLst>
              <a:path w="5253355" h="847725">
                <a:moveTo>
                  <a:pt x="0" y="847344"/>
                </a:moveTo>
                <a:lnTo>
                  <a:pt x="1691639" y="0"/>
                </a:lnTo>
              </a:path>
              <a:path w="5253355" h="847725">
                <a:moveTo>
                  <a:pt x="5253227" y="841247"/>
                </a:moveTo>
                <a:lnTo>
                  <a:pt x="3843527" y="6095"/>
                </a:lnTo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AA0086-5DC5-223B-52E3-484F5D3460FB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</p:spTree>
    <p:extLst>
      <p:ext uri="{BB962C8B-B14F-4D97-AF65-F5344CB8AC3E}">
        <p14:creationId xmlns:p14="http://schemas.microsoft.com/office/powerpoint/2010/main" val="204632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0B019-7672-952D-B165-1EA18D9E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186D1598-2CA7-82F4-A579-A85B247FFE81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9FCD0CF-79A9-A5AE-18FB-7DEDEB35A223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6E386133-7BC4-24EF-C3F5-0F028800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2" name="object 5">
            <a:extLst>
              <a:ext uri="{FF2B5EF4-FFF2-40B4-BE49-F238E27FC236}">
                <a16:creationId xmlns:a16="http://schemas.microsoft.com/office/drawing/2014/main" id="{47ED76A0-C4C2-A4A2-4762-4E12C15E713A}"/>
              </a:ext>
            </a:extLst>
          </p:cNvPr>
          <p:cNvGrpSpPr/>
          <p:nvPr/>
        </p:nvGrpSpPr>
        <p:grpSpPr>
          <a:xfrm>
            <a:off x="2943582" y="3262018"/>
            <a:ext cx="2370455" cy="641985"/>
            <a:chOff x="2013140" y="3278060"/>
            <a:chExt cx="2370455" cy="641985"/>
          </a:xfrm>
        </p:grpSpPr>
        <p:sp>
          <p:nvSpPr>
            <p:cNvPr id="3" name="object 6">
              <a:extLst>
                <a:ext uri="{FF2B5EF4-FFF2-40B4-BE49-F238E27FC236}">
                  <a16:creationId xmlns:a16="http://schemas.microsoft.com/office/drawing/2014/main" id="{4C0F69F1-8354-C68E-EE5C-8F70BB94B7DD}"/>
                </a:ext>
              </a:extLst>
            </p:cNvPr>
            <p:cNvSpPr/>
            <p:nvPr/>
          </p:nvSpPr>
          <p:spPr>
            <a:xfrm>
              <a:off x="2029967" y="3294888"/>
              <a:ext cx="584200" cy="608330"/>
            </a:xfrm>
            <a:custGeom>
              <a:avLst/>
              <a:gdLst/>
              <a:ahLst/>
              <a:cxnLst/>
              <a:rect l="l" t="t" r="r" b="b"/>
              <a:pathLst>
                <a:path w="584200" h="608329">
                  <a:moveTo>
                    <a:pt x="583691" y="608075"/>
                  </a:moveTo>
                  <a:lnTo>
                    <a:pt x="0" y="608075"/>
                  </a:lnTo>
                  <a:lnTo>
                    <a:pt x="0" y="0"/>
                  </a:lnTo>
                  <a:lnTo>
                    <a:pt x="583691" y="0"/>
                  </a:lnTo>
                  <a:lnTo>
                    <a:pt x="583691" y="608075"/>
                  </a:lnTo>
                  <a:close/>
                </a:path>
              </a:pathLst>
            </a:custGeom>
            <a:solidFill>
              <a:srgbClr val="91C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7">
              <a:extLst>
                <a:ext uri="{FF2B5EF4-FFF2-40B4-BE49-F238E27FC236}">
                  <a16:creationId xmlns:a16="http://schemas.microsoft.com/office/drawing/2014/main" id="{1D6A5423-F85D-BB18-1893-8AF37A593B92}"/>
                </a:ext>
              </a:extLst>
            </p:cNvPr>
            <p:cNvSpPr/>
            <p:nvPr/>
          </p:nvSpPr>
          <p:spPr>
            <a:xfrm>
              <a:off x="2029967" y="3294888"/>
              <a:ext cx="584200" cy="608330"/>
            </a:xfrm>
            <a:custGeom>
              <a:avLst/>
              <a:gdLst/>
              <a:ahLst/>
              <a:cxnLst/>
              <a:rect l="l" t="t" r="r" b="b"/>
              <a:pathLst>
                <a:path w="584200" h="608329">
                  <a:moveTo>
                    <a:pt x="0" y="0"/>
                  </a:moveTo>
                  <a:lnTo>
                    <a:pt x="583691" y="0"/>
                  </a:lnTo>
                  <a:lnTo>
                    <a:pt x="583691" y="608075"/>
                  </a:lnTo>
                  <a:lnTo>
                    <a:pt x="0" y="608075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ACD3F2ED-0873-2A28-827C-93BD1BB79124}"/>
                </a:ext>
              </a:extLst>
            </p:cNvPr>
            <p:cNvSpPr/>
            <p:nvPr/>
          </p:nvSpPr>
          <p:spPr>
            <a:xfrm>
              <a:off x="2613659" y="3294888"/>
              <a:ext cx="584200" cy="608330"/>
            </a:xfrm>
            <a:custGeom>
              <a:avLst/>
              <a:gdLst/>
              <a:ahLst/>
              <a:cxnLst/>
              <a:rect l="l" t="t" r="r" b="b"/>
              <a:pathLst>
                <a:path w="584200" h="608329">
                  <a:moveTo>
                    <a:pt x="583691" y="608075"/>
                  </a:moveTo>
                  <a:lnTo>
                    <a:pt x="0" y="608075"/>
                  </a:lnTo>
                  <a:lnTo>
                    <a:pt x="0" y="0"/>
                  </a:lnTo>
                  <a:lnTo>
                    <a:pt x="583691" y="0"/>
                  </a:lnTo>
                  <a:lnTo>
                    <a:pt x="583691" y="6080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CFD49EDB-894A-C71D-D25A-BCC29CF409FE}"/>
                </a:ext>
              </a:extLst>
            </p:cNvPr>
            <p:cNvSpPr/>
            <p:nvPr/>
          </p:nvSpPr>
          <p:spPr>
            <a:xfrm>
              <a:off x="2613659" y="3294888"/>
              <a:ext cx="584200" cy="608330"/>
            </a:xfrm>
            <a:custGeom>
              <a:avLst/>
              <a:gdLst/>
              <a:ahLst/>
              <a:cxnLst/>
              <a:rect l="l" t="t" r="r" b="b"/>
              <a:pathLst>
                <a:path w="584200" h="608329">
                  <a:moveTo>
                    <a:pt x="0" y="0"/>
                  </a:moveTo>
                  <a:lnTo>
                    <a:pt x="583691" y="0"/>
                  </a:lnTo>
                  <a:lnTo>
                    <a:pt x="583691" y="608075"/>
                  </a:lnTo>
                  <a:lnTo>
                    <a:pt x="0" y="608075"/>
                  </a:lnTo>
                  <a:lnTo>
                    <a:pt x="0" y="0"/>
                  </a:lnTo>
                  <a:close/>
                </a:path>
              </a:pathLst>
            </a:custGeom>
            <a:ln w="33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2844654A-2C35-CA2C-49B8-680C3104A9C9}"/>
                </a:ext>
              </a:extLst>
            </p:cNvPr>
            <p:cNvSpPr/>
            <p:nvPr/>
          </p:nvSpPr>
          <p:spPr>
            <a:xfrm>
              <a:off x="3781044" y="3294888"/>
              <a:ext cx="585470" cy="608330"/>
            </a:xfrm>
            <a:custGeom>
              <a:avLst/>
              <a:gdLst/>
              <a:ahLst/>
              <a:cxnLst/>
              <a:rect l="l" t="t" r="r" b="b"/>
              <a:pathLst>
                <a:path w="585470" h="608329">
                  <a:moveTo>
                    <a:pt x="585216" y="608075"/>
                  </a:moveTo>
                  <a:lnTo>
                    <a:pt x="0" y="608075"/>
                  </a:lnTo>
                  <a:lnTo>
                    <a:pt x="0" y="0"/>
                  </a:lnTo>
                  <a:lnTo>
                    <a:pt x="585216" y="0"/>
                  </a:lnTo>
                  <a:lnTo>
                    <a:pt x="585216" y="608075"/>
                  </a:lnTo>
                  <a:close/>
                </a:path>
              </a:pathLst>
            </a:custGeom>
            <a:solidFill>
              <a:srgbClr val="91C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63BB61F0-6EEE-B790-4A50-4E82A5CCC3FA}"/>
                </a:ext>
              </a:extLst>
            </p:cNvPr>
            <p:cNvSpPr/>
            <p:nvPr/>
          </p:nvSpPr>
          <p:spPr>
            <a:xfrm>
              <a:off x="3781044" y="3294888"/>
              <a:ext cx="585470" cy="608330"/>
            </a:xfrm>
            <a:custGeom>
              <a:avLst/>
              <a:gdLst/>
              <a:ahLst/>
              <a:cxnLst/>
              <a:rect l="l" t="t" r="r" b="b"/>
              <a:pathLst>
                <a:path w="585470" h="608329">
                  <a:moveTo>
                    <a:pt x="0" y="0"/>
                  </a:moveTo>
                  <a:lnTo>
                    <a:pt x="585216" y="0"/>
                  </a:lnTo>
                  <a:lnTo>
                    <a:pt x="585216" y="608075"/>
                  </a:lnTo>
                  <a:lnTo>
                    <a:pt x="0" y="608075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2A6B613C-6B49-3ABD-CA8F-79E517900564}"/>
                </a:ext>
              </a:extLst>
            </p:cNvPr>
            <p:cNvSpPr/>
            <p:nvPr/>
          </p:nvSpPr>
          <p:spPr>
            <a:xfrm>
              <a:off x="3197351" y="3294888"/>
              <a:ext cx="584200" cy="608330"/>
            </a:xfrm>
            <a:custGeom>
              <a:avLst/>
              <a:gdLst/>
              <a:ahLst/>
              <a:cxnLst/>
              <a:rect l="l" t="t" r="r" b="b"/>
              <a:pathLst>
                <a:path w="584200" h="608329">
                  <a:moveTo>
                    <a:pt x="583691" y="608075"/>
                  </a:moveTo>
                  <a:lnTo>
                    <a:pt x="0" y="608075"/>
                  </a:lnTo>
                  <a:lnTo>
                    <a:pt x="0" y="0"/>
                  </a:lnTo>
                  <a:lnTo>
                    <a:pt x="583691" y="0"/>
                  </a:lnTo>
                  <a:lnTo>
                    <a:pt x="583691" y="6080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7CEDE948-9F97-5990-338C-DD2DD057F878}"/>
                </a:ext>
              </a:extLst>
            </p:cNvPr>
            <p:cNvSpPr/>
            <p:nvPr/>
          </p:nvSpPr>
          <p:spPr>
            <a:xfrm>
              <a:off x="3197351" y="3294888"/>
              <a:ext cx="584200" cy="608330"/>
            </a:xfrm>
            <a:custGeom>
              <a:avLst/>
              <a:gdLst/>
              <a:ahLst/>
              <a:cxnLst/>
              <a:rect l="l" t="t" r="r" b="b"/>
              <a:pathLst>
                <a:path w="584200" h="608329">
                  <a:moveTo>
                    <a:pt x="0" y="0"/>
                  </a:moveTo>
                  <a:lnTo>
                    <a:pt x="583691" y="0"/>
                  </a:lnTo>
                  <a:lnTo>
                    <a:pt x="583691" y="608075"/>
                  </a:lnTo>
                  <a:lnTo>
                    <a:pt x="0" y="608075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4">
            <a:extLst>
              <a:ext uri="{FF2B5EF4-FFF2-40B4-BE49-F238E27FC236}">
                <a16:creationId xmlns:a16="http://schemas.microsoft.com/office/drawing/2014/main" id="{1F5B925F-B036-2CFA-30AF-160E7750C74A}"/>
              </a:ext>
            </a:extLst>
          </p:cNvPr>
          <p:cNvSpPr/>
          <p:nvPr/>
        </p:nvSpPr>
        <p:spPr>
          <a:xfrm>
            <a:off x="2960409" y="3978361"/>
            <a:ext cx="2341245" cy="463550"/>
          </a:xfrm>
          <a:custGeom>
            <a:avLst/>
            <a:gdLst/>
            <a:ahLst/>
            <a:cxnLst/>
            <a:rect l="l" t="t" r="r" b="b"/>
            <a:pathLst>
              <a:path w="2341245" h="463550">
                <a:moveTo>
                  <a:pt x="0" y="18288"/>
                </a:moveTo>
                <a:lnTo>
                  <a:pt x="0" y="463296"/>
                </a:lnTo>
              </a:path>
              <a:path w="2341245" h="463550">
                <a:moveTo>
                  <a:pt x="588264" y="7620"/>
                </a:moveTo>
                <a:lnTo>
                  <a:pt x="588264" y="452628"/>
                </a:lnTo>
              </a:path>
              <a:path w="2341245" h="463550">
                <a:moveTo>
                  <a:pt x="1173480" y="0"/>
                </a:moveTo>
                <a:lnTo>
                  <a:pt x="1173480" y="445008"/>
                </a:lnTo>
              </a:path>
              <a:path w="2341245" h="463550">
                <a:moveTo>
                  <a:pt x="1757172" y="0"/>
                </a:moveTo>
                <a:lnTo>
                  <a:pt x="1757172" y="445008"/>
                </a:lnTo>
              </a:path>
              <a:path w="2341245" h="463550">
                <a:moveTo>
                  <a:pt x="588264" y="18288"/>
                </a:moveTo>
                <a:lnTo>
                  <a:pt x="0" y="18288"/>
                </a:lnTo>
              </a:path>
              <a:path w="2341245" h="463550">
                <a:moveTo>
                  <a:pt x="1178051" y="445008"/>
                </a:moveTo>
                <a:lnTo>
                  <a:pt x="588264" y="445008"/>
                </a:lnTo>
              </a:path>
              <a:path w="2341245" h="463550">
                <a:moveTo>
                  <a:pt x="1754124" y="6096"/>
                </a:moveTo>
                <a:lnTo>
                  <a:pt x="1165859" y="6096"/>
                </a:lnTo>
              </a:path>
              <a:path w="2341245" h="463550">
                <a:moveTo>
                  <a:pt x="2340864" y="437388"/>
                </a:moveTo>
                <a:lnTo>
                  <a:pt x="1751075" y="437388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913BCDAC-4891-8C9D-F274-5315CF2AFA4A}"/>
              </a:ext>
            </a:extLst>
          </p:cNvPr>
          <p:cNvSpPr/>
          <p:nvPr/>
        </p:nvSpPr>
        <p:spPr>
          <a:xfrm>
            <a:off x="2968030" y="4546813"/>
            <a:ext cx="2318385" cy="445134"/>
          </a:xfrm>
          <a:custGeom>
            <a:avLst/>
            <a:gdLst/>
            <a:ahLst/>
            <a:cxnLst/>
            <a:rect l="l" t="t" r="r" b="b"/>
            <a:pathLst>
              <a:path w="2318385" h="445135">
                <a:moveTo>
                  <a:pt x="2310384" y="0"/>
                </a:moveTo>
                <a:lnTo>
                  <a:pt x="2310384" y="445008"/>
                </a:lnTo>
              </a:path>
              <a:path w="2318385" h="445135">
                <a:moveTo>
                  <a:pt x="1159763" y="0"/>
                </a:moveTo>
                <a:lnTo>
                  <a:pt x="1159763" y="445008"/>
                </a:lnTo>
              </a:path>
              <a:path w="2318385" h="445135">
                <a:moveTo>
                  <a:pt x="0" y="429767"/>
                </a:moveTo>
                <a:lnTo>
                  <a:pt x="1165860" y="429767"/>
                </a:lnTo>
              </a:path>
              <a:path w="2318385" h="445135">
                <a:moveTo>
                  <a:pt x="1153668" y="0"/>
                </a:moveTo>
                <a:lnTo>
                  <a:pt x="2318004" y="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B9FF59F9-97A7-A7E2-CF35-60DCF9A9B14B}"/>
              </a:ext>
            </a:extLst>
          </p:cNvPr>
          <p:cNvSpPr txBox="1"/>
          <p:nvPr/>
        </p:nvSpPr>
        <p:spPr>
          <a:xfrm>
            <a:off x="2191799" y="4628712"/>
            <a:ext cx="66421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i="1" spc="-40" dirty="0">
                <a:solidFill>
                  <a:srgbClr val="FF0000"/>
                </a:solidFill>
                <a:latin typeface="Arial"/>
                <a:cs typeface="Arial"/>
              </a:rPr>
              <a:t>count2</a:t>
            </a:r>
            <a:endParaRPr sz="1750" dirty="0">
              <a:latin typeface="Arial"/>
              <a:cs typeface="Arial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2B9C59E1-ED6E-75D6-271C-6CF1B0D6E724}"/>
              </a:ext>
            </a:extLst>
          </p:cNvPr>
          <p:cNvSpPr txBox="1"/>
          <p:nvPr/>
        </p:nvSpPr>
        <p:spPr>
          <a:xfrm>
            <a:off x="2191799" y="4064664"/>
            <a:ext cx="696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i="1" spc="-10" dirty="0">
                <a:solidFill>
                  <a:srgbClr val="FF0000"/>
                </a:solidFill>
                <a:latin typeface="Arial"/>
                <a:cs typeface="Arial"/>
              </a:rPr>
              <a:t>clk_div</a:t>
            </a:r>
            <a:endParaRPr sz="1750" dirty="0">
              <a:latin typeface="Arial"/>
              <a:cs typeface="Arial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3DB935B0-8ECB-BBBC-D389-448F423C6647}"/>
              </a:ext>
            </a:extLst>
          </p:cNvPr>
          <p:cNvSpPr txBox="1"/>
          <p:nvPr/>
        </p:nvSpPr>
        <p:spPr>
          <a:xfrm>
            <a:off x="2417937" y="2215521"/>
            <a:ext cx="34531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TAP/HOLD_START </a:t>
            </a:r>
            <a:r>
              <a:rPr lang="zh-CN" altLang="en-US" sz="2400" dirty="0">
                <a:latin typeface="Arial"/>
                <a:cs typeface="Arial"/>
              </a:rPr>
              <a:t>判定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6" name="object 19">
            <a:extLst>
              <a:ext uri="{FF2B5EF4-FFF2-40B4-BE49-F238E27FC236}">
                <a16:creationId xmlns:a16="http://schemas.microsoft.com/office/drawing/2014/main" id="{67421645-7211-38B3-437E-7D3B227D4F39}"/>
              </a:ext>
            </a:extLst>
          </p:cNvPr>
          <p:cNvGrpSpPr/>
          <p:nvPr/>
        </p:nvGrpSpPr>
        <p:grpSpPr>
          <a:xfrm>
            <a:off x="7351053" y="4210010"/>
            <a:ext cx="2395855" cy="600710"/>
            <a:chOff x="6420611" y="4226052"/>
            <a:chExt cx="2395855" cy="600710"/>
          </a:xfrm>
        </p:grpSpPr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FFAEA422-ED13-6C54-E4B3-72C98736ECFF}"/>
                </a:ext>
              </a:extLst>
            </p:cNvPr>
            <p:cNvSpPr/>
            <p:nvPr/>
          </p:nvSpPr>
          <p:spPr>
            <a:xfrm>
              <a:off x="6690360" y="4672584"/>
              <a:ext cx="302260" cy="154305"/>
            </a:xfrm>
            <a:custGeom>
              <a:avLst/>
              <a:gdLst/>
              <a:ahLst/>
              <a:cxnLst/>
              <a:rect l="l" t="t" r="r" b="b"/>
              <a:pathLst>
                <a:path w="302259" h="154304">
                  <a:moveTo>
                    <a:pt x="72977" y="130690"/>
                  </a:moveTo>
                  <a:lnTo>
                    <a:pt x="62309" y="107830"/>
                  </a:lnTo>
                  <a:lnTo>
                    <a:pt x="291083" y="0"/>
                  </a:lnTo>
                  <a:lnTo>
                    <a:pt x="301751" y="22860"/>
                  </a:lnTo>
                  <a:lnTo>
                    <a:pt x="72977" y="130690"/>
                  </a:lnTo>
                  <a:close/>
                </a:path>
                <a:path w="302259" h="154304">
                  <a:moveTo>
                    <a:pt x="83819" y="153924"/>
                  </a:moveTo>
                  <a:lnTo>
                    <a:pt x="0" y="150876"/>
                  </a:lnTo>
                  <a:lnTo>
                    <a:pt x="51815" y="85344"/>
                  </a:lnTo>
                  <a:lnTo>
                    <a:pt x="62309" y="107830"/>
                  </a:lnTo>
                  <a:lnTo>
                    <a:pt x="51815" y="112776"/>
                  </a:lnTo>
                  <a:lnTo>
                    <a:pt x="62483" y="135636"/>
                  </a:lnTo>
                  <a:lnTo>
                    <a:pt x="75285" y="135636"/>
                  </a:lnTo>
                  <a:lnTo>
                    <a:pt x="83819" y="153924"/>
                  </a:lnTo>
                  <a:close/>
                </a:path>
                <a:path w="302259" h="154304">
                  <a:moveTo>
                    <a:pt x="62483" y="135636"/>
                  </a:moveTo>
                  <a:lnTo>
                    <a:pt x="51815" y="112776"/>
                  </a:lnTo>
                  <a:lnTo>
                    <a:pt x="62309" y="107830"/>
                  </a:lnTo>
                  <a:lnTo>
                    <a:pt x="72977" y="130690"/>
                  </a:lnTo>
                  <a:lnTo>
                    <a:pt x="62483" y="135636"/>
                  </a:lnTo>
                  <a:close/>
                </a:path>
                <a:path w="302259" h="154304">
                  <a:moveTo>
                    <a:pt x="75285" y="135636"/>
                  </a:moveTo>
                  <a:lnTo>
                    <a:pt x="62483" y="135636"/>
                  </a:lnTo>
                  <a:lnTo>
                    <a:pt x="72977" y="130690"/>
                  </a:lnTo>
                  <a:lnTo>
                    <a:pt x="75285" y="13563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BE12A1E9-4104-EA29-35DF-36C403E08917}"/>
                </a:ext>
              </a:extLst>
            </p:cNvPr>
            <p:cNvSpPr/>
            <p:nvPr/>
          </p:nvSpPr>
          <p:spPr>
            <a:xfrm>
              <a:off x="6912863" y="4239768"/>
              <a:ext cx="157480" cy="448309"/>
            </a:xfrm>
            <a:custGeom>
              <a:avLst/>
              <a:gdLst/>
              <a:ahLst/>
              <a:cxnLst/>
              <a:rect l="l" t="t" r="r" b="b"/>
              <a:pathLst>
                <a:path w="157479" h="448310">
                  <a:moveTo>
                    <a:pt x="0" y="445008"/>
                  </a:moveTo>
                  <a:lnTo>
                    <a:pt x="156971" y="445008"/>
                  </a:lnTo>
                </a:path>
                <a:path w="157479" h="448310">
                  <a:moveTo>
                    <a:pt x="0" y="0"/>
                  </a:moveTo>
                  <a:lnTo>
                    <a:pt x="0" y="445008"/>
                  </a:lnTo>
                </a:path>
                <a:path w="157479" h="448310">
                  <a:moveTo>
                    <a:pt x="150875" y="3048"/>
                  </a:moveTo>
                  <a:lnTo>
                    <a:pt x="150875" y="448056"/>
                  </a:lnTo>
                </a:path>
              </a:pathLst>
            </a:custGeom>
            <a:ln w="2438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36777C5D-F576-9E18-8BAF-22201905730A}"/>
                </a:ext>
              </a:extLst>
            </p:cNvPr>
            <p:cNvSpPr/>
            <p:nvPr/>
          </p:nvSpPr>
          <p:spPr>
            <a:xfrm>
              <a:off x="6420611" y="4239768"/>
              <a:ext cx="1193800" cy="0"/>
            </a:xfrm>
            <a:custGeom>
              <a:avLst/>
              <a:gdLst/>
              <a:ahLst/>
              <a:cxnLst/>
              <a:rect l="l" t="t" r="r" b="b"/>
              <a:pathLst>
                <a:path w="1193800">
                  <a:moveTo>
                    <a:pt x="0" y="0"/>
                  </a:moveTo>
                  <a:lnTo>
                    <a:pt x="1193291" y="0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6C92C92E-4874-D584-B8CD-857D78B8A2B6}"/>
                </a:ext>
              </a:extLst>
            </p:cNvPr>
            <p:cNvSpPr/>
            <p:nvPr/>
          </p:nvSpPr>
          <p:spPr>
            <a:xfrm>
              <a:off x="7600187" y="4239006"/>
              <a:ext cx="1178560" cy="0"/>
            </a:xfrm>
            <a:custGeom>
              <a:avLst/>
              <a:gdLst/>
              <a:ahLst/>
              <a:cxnLst/>
              <a:rect l="l" t="t" r="r" b="b"/>
              <a:pathLst>
                <a:path w="1178559">
                  <a:moveTo>
                    <a:pt x="0" y="0"/>
                  </a:moveTo>
                  <a:lnTo>
                    <a:pt x="1178052" y="0"/>
                  </a:lnTo>
                </a:path>
              </a:pathLst>
            </a:custGeom>
            <a:ln w="2590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4">
              <a:extLst>
                <a:ext uri="{FF2B5EF4-FFF2-40B4-BE49-F238E27FC236}">
                  <a16:creationId xmlns:a16="http://schemas.microsoft.com/office/drawing/2014/main" id="{7396E913-3163-0A79-72DC-E724C4B223A5}"/>
                </a:ext>
              </a:extLst>
            </p:cNvPr>
            <p:cNvSpPr/>
            <p:nvPr/>
          </p:nvSpPr>
          <p:spPr>
            <a:xfrm>
              <a:off x="7639811" y="4661916"/>
              <a:ext cx="1176655" cy="35560"/>
            </a:xfrm>
            <a:custGeom>
              <a:avLst/>
              <a:gdLst/>
              <a:ahLst/>
              <a:cxnLst/>
              <a:rect l="l" t="t" r="r" b="b"/>
              <a:pathLst>
                <a:path w="1176654" h="35560">
                  <a:moveTo>
                    <a:pt x="76200" y="35052"/>
                  </a:moveTo>
                  <a:lnTo>
                    <a:pt x="1524" y="35052"/>
                  </a:lnTo>
                  <a:lnTo>
                    <a:pt x="0" y="10668"/>
                  </a:lnTo>
                  <a:lnTo>
                    <a:pt x="76200" y="9144"/>
                  </a:lnTo>
                  <a:lnTo>
                    <a:pt x="76200" y="35052"/>
                  </a:lnTo>
                  <a:close/>
                </a:path>
                <a:path w="1176654" h="35560">
                  <a:moveTo>
                    <a:pt x="176784" y="33528"/>
                  </a:moveTo>
                  <a:lnTo>
                    <a:pt x="100584" y="33528"/>
                  </a:lnTo>
                  <a:lnTo>
                    <a:pt x="100584" y="9144"/>
                  </a:lnTo>
                  <a:lnTo>
                    <a:pt x="176784" y="9144"/>
                  </a:lnTo>
                  <a:lnTo>
                    <a:pt x="176784" y="33528"/>
                  </a:lnTo>
                  <a:close/>
                </a:path>
                <a:path w="1176654" h="35560">
                  <a:moveTo>
                    <a:pt x="201167" y="33528"/>
                  </a:moveTo>
                  <a:lnTo>
                    <a:pt x="201167" y="7620"/>
                  </a:lnTo>
                  <a:lnTo>
                    <a:pt x="275843" y="7620"/>
                  </a:lnTo>
                  <a:lnTo>
                    <a:pt x="275843" y="32004"/>
                  </a:lnTo>
                  <a:lnTo>
                    <a:pt x="201167" y="33528"/>
                  </a:lnTo>
                  <a:close/>
                </a:path>
                <a:path w="1176654" h="35560">
                  <a:moveTo>
                    <a:pt x="376428" y="32004"/>
                  </a:moveTo>
                  <a:lnTo>
                    <a:pt x="301752" y="32004"/>
                  </a:lnTo>
                  <a:lnTo>
                    <a:pt x="301752" y="7620"/>
                  </a:lnTo>
                  <a:lnTo>
                    <a:pt x="376428" y="6096"/>
                  </a:lnTo>
                  <a:lnTo>
                    <a:pt x="376428" y="32004"/>
                  </a:lnTo>
                  <a:close/>
                </a:path>
                <a:path w="1176654" h="35560">
                  <a:moveTo>
                    <a:pt x="402336" y="32004"/>
                  </a:moveTo>
                  <a:lnTo>
                    <a:pt x="400811" y="6096"/>
                  </a:lnTo>
                  <a:lnTo>
                    <a:pt x="477011" y="6096"/>
                  </a:lnTo>
                  <a:lnTo>
                    <a:pt x="477011" y="30480"/>
                  </a:lnTo>
                  <a:lnTo>
                    <a:pt x="402336" y="32004"/>
                  </a:lnTo>
                  <a:close/>
                </a:path>
                <a:path w="1176654" h="35560">
                  <a:moveTo>
                    <a:pt x="577596" y="30480"/>
                  </a:moveTo>
                  <a:lnTo>
                    <a:pt x="501396" y="30480"/>
                  </a:lnTo>
                  <a:lnTo>
                    <a:pt x="501396" y="6096"/>
                  </a:lnTo>
                  <a:lnTo>
                    <a:pt x="577596" y="4572"/>
                  </a:lnTo>
                  <a:lnTo>
                    <a:pt x="577596" y="30480"/>
                  </a:lnTo>
                  <a:close/>
                </a:path>
                <a:path w="1176654" h="35560">
                  <a:moveTo>
                    <a:pt x="601980" y="30480"/>
                  </a:moveTo>
                  <a:lnTo>
                    <a:pt x="601980" y="4572"/>
                  </a:lnTo>
                  <a:lnTo>
                    <a:pt x="676655" y="4572"/>
                  </a:lnTo>
                  <a:lnTo>
                    <a:pt x="678180" y="28956"/>
                  </a:lnTo>
                  <a:lnTo>
                    <a:pt x="601980" y="30480"/>
                  </a:lnTo>
                  <a:close/>
                </a:path>
                <a:path w="1176654" h="35560">
                  <a:moveTo>
                    <a:pt x="777240" y="28956"/>
                  </a:moveTo>
                  <a:lnTo>
                    <a:pt x="702564" y="28956"/>
                  </a:lnTo>
                  <a:lnTo>
                    <a:pt x="702564" y="4572"/>
                  </a:lnTo>
                  <a:lnTo>
                    <a:pt x="777240" y="3048"/>
                  </a:lnTo>
                  <a:lnTo>
                    <a:pt x="777240" y="28956"/>
                  </a:lnTo>
                  <a:close/>
                </a:path>
                <a:path w="1176654" h="35560">
                  <a:moveTo>
                    <a:pt x="877824" y="27432"/>
                  </a:moveTo>
                  <a:lnTo>
                    <a:pt x="803148" y="27432"/>
                  </a:lnTo>
                  <a:lnTo>
                    <a:pt x="803148" y="3048"/>
                  </a:lnTo>
                  <a:lnTo>
                    <a:pt x="877824" y="3048"/>
                  </a:lnTo>
                  <a:lnTo>
                    <a:pt x="877824" y="27432"/>
                  </a:lnTo>
                  <a:close/>
                </a:path>
                <a:path w="1176654" h="35560">
                  <a:moveTo>
                    <a:pt x="978408" y="27432"/>
                  </a:moveTo>
                  <a:lnTo>
                    <a:pt x="902208" y="27432"/>
                  </a:lnTo>
                  <a:lnTo>
                    <a:pt x="902208" y="1524"/>
                  </a:lnTo>
                  <a:lnTo>
                    <a:pt x="978408" y="1524"/>
                  </a:lnTo>
                  <a:lnTo>
                    <a:pt x="978408" y="27432"/>
                  </a:lnTo>
                  <a:close/>
                </a:path>
                <a:path w="1176654" h="35560">
                  <a:moveTo>
                    <a:pt x="1078992" y="25908"/>
                  </a:moveTo>
                  <a:lnTo>
                    <a:pt x="1002792" y="25908"/>
                  </a:lnTo>
                  <a:lnTo>
                    <a:pt x="1002792" y="1524"/>
                  </a:lnTo>
                  <a:lnTo>
                    <a:pt x="1077468" y="1524"/>
                  </a:lnTo>
                  <a:lnTo>
                    <a:pt x="1078992" y="25908"/>
                  </a:lnTo>
                  <a:close/>
                </a:path>
                <a:path w="1176654" h="35560">
                  <a:moveTo>
                    <a:pt x="1103376" y="25908"/>
                  </a:moveTo>
                  <a:lnTo>
                    <a:pt x="1103376" y="0"/>
                  </a:lnTo>
                  <a:lnTo>
                    <a:pt x="1175004" y="0"/>
                  </a:lnTo>
                  <a:lnTo>
                    <a:pt x="1176528" y="24384"/>
                  </a:lnTo>
                  <a:lnTo>
                    <a:pt x="1103376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" name="object 25">
            <a:extLst>
              <a:ext uri="{FF2B5EF4-FFF2-40B4-BE49-F238E27FC236}">
                <a16:creationId xmlns:a16="http://schemas.microsoft.com/office/drawing/2014/main" id="{5ABB6110-019F-9BF1-7BC2-0DEFE0E56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503135"/>
              </p:ext>
            </p:extLst>
          </p:nvPr>
        </p:nvGraphicFramePr>
        <p:xfrm>
          <a:off x="7360197" y="3271225"/>
          <a:ext cx="2334259" cy="607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object 26">
            <a:extLst>
              <a:ext uri="{FF2B5EF4-FFF2-40B4-BE49-F238E27FC236}">
                <a16:creationId xmlns:a16="http://schemas.microsoft.com/office/drawing/2014/main" id="{52164306-76A4-6642-2584-7D847165EE82}"/>
              </a:ext>
            </a:extLst>
          </p:cNvPr>
          <p:cNvSpPr txBox="1"/>
          <p:nvPr/>
        </p:nvSpPr>
        <p:spPr>
          <a:xfrm>
            <a:off x="7099432" y="2186791"/>
            <a:ext cx="30410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HOLD_MIDDLE</a:t>
            </a:r>
            <a:r>
              <a:rPr lang="zh-CN" altLang="en-US" sz="2400" dirty="0">
                <a:latin typeface="Arial"/>
                <a:cs typeface="Arial"/>
              </a:rPr>
              <a:t> 判定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8358678F-E573-11D3-8821-A4A4897FF1C1}"/>
              </a:ext>
            </a:extLst>
          </p:cNvPr>
          <p:cNvSpPr txBox="1"/>
          <p:nvPr/>
        </p:nvSpPr>
        <p:spPr>
          <a:xfrm>
            <a:off x="7377255" y="2945420"/>
            <a:ext cx="115337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dirty="0">
                <a:solidFill>
                  <a:srgbClr val="FF0000"/>
                </a:solidFill>
                <a:latin typeface="Arial"/>
                <a:cs typeface="Arial"/>
              </a:rPr>
              <a:t>PERFECT</a:t>
            </a:r>
            <a:endParaRPr dirty="0">
              <a:latin typeface="Arial"/>
              <a:cs typeface="Arial"/>
            </a:endParaRPr>
          </a:p>
        </p:txBody>
      </p:sp>
      <p:sp>
        <p:nvSpPr>
          <p:cNvPr id="25" name="object 28">
            <a:extLst>
              <a:ext uri="{FF2B5EF4-FFF2-40B4-BE49-F238E27FC236}">
                <a16:creationId xmlns:a16="http://schemas.microsoft.com/office/drawing/2014/main" id="{270F9D50-3BE8-05C9-1B3E-633AC36BBAC4}"/>
              </a:ext>
            </a:extLst>
          </p:cNvPr>
          <p:cNvSpPr txBox="1"/>
          <p:nvPr/>
        </p:nvSpPr>
        <p:spPr>
          <a:xfrm>
            <a:off x="8619940" y="2945420"/>
            <a:ext cx="112696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10" dirty="0">
                <a:solidFill>
                  <a:srgbClr val="A5A5A5"/>
                </a:solidFill>
                <a:latin typeface="Arial"/>
                <a:cs typeface="Arial"/>
              </a:rPr>
              <a:t>Don’t</a:t>
            </a:r>
            <a:r>
              <a:rPr i="1" spc="-110" dirty="0">
                <a:solidFill>
                  <a:srgbClr val="A5A5A5"/>
                </a:solidFill>
                <a:latin typeface="Arial"/>
                <a:cs typeface="Arial"/>
              </a:rPr>
              <a:t> </a:t>
            </a:r>
            <a:r>
              <a:rPr i="1" spc="-120" dirty="0">
                <a:solidFill>
                  <a:srgbClr val="A5A5A5"/>
                </a:solidFill>
                <a:latin typeface="Arial"/>
                <a:cs typeface="Arial"/>
              </a:rPr>
              <a:t>Care</a:t>
            </a:r>
            <a:endParaRPr dirty="0">
              <a:latin typeface="Arial"/>
              <a:cs typeface="Arial"/>
            </a:endParaRPr>
          </a:p>
        </p:txBody>
      </p:sp>
      <p:sp>
        <p:nvSpPr>
          <p:cNvPr id="26" name="object 29">
            <a:extLst>
              <a:ext uri="{FF2B5EF4-FFF2-40B4-BE49-F238E27FC236}">
                <a16:creationId xmlns:a16="http://schemas.microsoft.com/office/drawing/2014/main" id="{4F08AA76-8E44-30B4-8E3C-0E3742A53F20}"/>
              </a:ext>
            </a:extLst>
          </p:cNvPr>
          <p:cNvSpPr txBox="1"/>
          <p:nvPr/>
        </p:nvSpPr>
        <p:spPr>
          <a:xfrm>
            <a:off x="6701288" y="4201948"/>
            <a:ext cx="4464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i="1" spc="-10" dirty="0">
                <a:solidFill>
                  <a:srgbClr val="FF0000"/>
                </a:solidFill>
                <a:latin typeface="Arial"/>
                <a:cs typeface="Arial"/>
              </a:rPr>
              <a:t>click</a:t>
            </a:r>
            <a:endParaRPr sz="1750">
              <a:latin typeface="Arial"/>
              <a:cs typeface="Arial"/>
            </a:endParaRPr>
          </a:p>
        </p:txBody>
      </p:sp>
      <p:sp>
        <p:nvSpPr>
          <p:cNvPr id="27" name="object 30">
            <a:extLst>
              <a:ext uri="{FF2B5EF4-FFF2-40B4-BE49-F238E27FC236}">
                <a16:creationId xmlns:a16="http://schemas.microsoft.com/office/drawing/2014/main" id="{67E3C02C-DFA7-2875-14E6-7B1EE4E5C289}"/>
              </a:ext>
            </a:extLst>
          </p:cNvPr>
          <p:cNvSpPr txBox="1"/>
          <p:nvPr/>
        </p:nvSpPr>
        <p:spPr>
          <a:xfrm>
            <a:off x="7300808" y="5117201"/>
            <a:ext cx="2067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0070BF"/>
                </a:solidFill>
                <a:latin typeface="Arial"/>
                <a:cs typeface="Arial"/>
              </a:rPr>
              <a:t>检测没按下的瞬间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8" name="object 31">
            <a:extLst>
              <a:ext uri="{FF2B5EF4-FFF2-40B4-BE49-F238E27FC236}">
                <a16:creationId xmlns:a16="http://schemas.microsoft.com/office/drawing/2014/main" id="{E81EBE50-E051-B8D4-B1F1-FBEE69A6B8A9}"/>
              </a:ext>
            </a:extLst>
          </p:cNvPr>
          <p:cNvSpPr txBox="1"/>
          <p:nvPr/>
        </p:nvSpPr>
        <p:spPr>
          <a:xfrm>
            <a:off x="3110741" y="5137578"/>
            <a:ext cx="2067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0070BF"/>
                </a:solidFill>
                <a:latin typeface="Arial"/>
                <a:cs typeface="Arial"/>
              </a:rPr>
              <a:t>检测时钟边沿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29" name="object 32">
            <a:extLst>
              <a:ext uri="{FF2B5EF4-FFF2-40B4-BE49-F238E27FC236}">
                <a16:creationId xmlns:a16="http://schemas.microsoft.com/office/drawing/2014/main" id="{38D6EB73-6836-32B9-0C7D-4AB8FCE1825A}"/>
              </a:ext>
            </a:extLst>
          </p:cNvPr>
          <p:cNvGrpSpPr/>
          <p:nvPr/>
        </p:nvGrpSpPr>
        <p:grpSpPr>
          <a:xfrm>
            <a:off x="1221526" y="2753066"/>
            <a:ext cx="2894330" cy="1012190"/>
            <a:chOff x="291084" y="2769108"/>
            <a:chExt cx="2894330" cy="1012190"/>
          </a:xfrm>
        </p:grpSpPr>
        <p:pic>
          <p:nvPicPr>
            <p:cNvPr id="30" name="object 33">
              <a:extLst>
                <a:ext uri="{FF2B5EF4-FFF2-40B4-BE49-F238E27FC236}">
                  <a16:creationId xmlns:a16="http://schemas.microsoft.com/office/drawing/2014/main" id="{D298415D-B2E0-D6CE-1668-76ED66C2E3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084" y="2769108"/>
              <a:ext cx="865631" cy="1011935"/>
            </a:xfrm>
            <a:prstGeom prst="rect">
              <a:avLst/>
            </a:prstGeom>
          </p:spPr>
        </p:pic>
        <p:sp>
          <p:nvSpPr>
            <p:cNvPr id="31" name="object 34">
              <a:extLst>
                <a:ext uri="{FF2B5EF4-FFF2-40B4-BE49-F238E27FC236}">
                  <a16:creationId xmlns:a16="http://schemas.microsoft.com/office/drawing/2014/main" id="{DD692FA1-DA6C-CFFD-5D67-5D0E0D1A2FA6}"/>
                </a:ext>
              </a:extLst>
            </p:cNvPr>
            <p:cNvSpPr/>
            <p:nvPr/>
          </p:nvSpPr>
          <p:spPr>
            <a:xfrm>
              <a:off x="755904" y="3084576"/>
              <a:ext cx="2429510" cy="558165"/>
            </a:xfrm>
            <a:custGeom>
              <a:avLst/>
              <a:gdLst/>
              <a:ahLst/>
              <a:cxnLst/>
              <a:rect l="l" t="t" r="r" b="b"/>
              <a:pathLst>
                <a:path w="2429510" h="558164">
                  <a:moveTo>
                    <a:pt x="2277315" y="508755"/>
                  </a:moveTo>
                  <a:lnTo>
                    <a:pt x="0" y="48768"/>
                  </a:lnTo>
                  <a:lnTo>
                    <a:pt x="9144" y="0"/>
                  </a:lnTo>
                  <a:lnTo>
                    <a:pt x="2286909" y="459774"/>
                  </a:lnTo>
                  <a:lnTo>
                    <a:pt x="2277315" y="508755"/>
                  </a:lnTo>
                  <a:close/>
                </a:path>
                <a:path w="2429510" h="558164">
                  <a:moveTo>
                    <a:pt x="2429256" y="513587"/>
                  </a:moveTo>
                  <a:lnTo>
                    <a:pt x="2301240" y="513587"/>
                  </a:lnTo>
                  <a:lnTo>
                    <a:pt x="2311908" y="464820"/>
                  </a:lnTo>
                  <a:lnTo>
                    <a:pt x="2286909" y="459774"/>
                  </a:lnTo>
                  <a:lnTo>
                    <a:pt x="2296668" y="409956"/>
                  </a:lnTo>
                  <a:lnTo>
                    <a:pt x="2429256" y="513587"/>
                  </a:lnTo>
                  <a:close/>
                </a:path>
                <a:path w="2429510" h="558164">
                  <a:moveTo>
                    <a:pt x="2301240" y="513587"/>
                  </a:moveTo>
                  <a:lnTo>
                    <a:pt x="2277315" y="508755"/>
                  </a:lnTo>
                  <a:lnTo>
                    <a:pt x="2286909" y="459774"/>
                  </a:lnTo>
                  <a:lnTo>
                    <a:pt x="2311908" y="464820"/>
                  </a:lnTo>
                  <a:lnTo>
                    <a:pt x="2301240" y="513587"/>
                  </a:lnTo>
                  <a:close/>
                </a:path>
                <a:path w="2429510" h="558164">
                  <a:moveTo>
                    <a:pt x="2267712" y="557784"/>
                  </a:moveTo>
                  <a:lnTo>
                    <a:pt x="2277315" y="508755"/>
                  </a:lnTo>
                  <a:lnTo>
                    <a:pt x="2301240" y="513587"/>
                  </a:lnTo>
                  <a:lnTo>
                    <a:pt x="2429256" y="513587"/>
                  </a:lnTo>
                  <a:lnTo>
                    <a:pt x="2267712" y="55778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7">
            <a:extLst>
              <a:ext uri="{FF2B5EF4-FFF2-40B4-BE49-F238E27FC236}">
                <a16:creationId xmlns:a16="http://schemas.microsoft.com/office/drawing/2014/main" id="{CDF0E650-1282-68AE-8490-E998E7C2F1D3}"/>
              </a:ext>
            </a:extLst>
          </p:cNvPr>
          <p:cNvSpPr txBox="1"/>
          <p:nvPr/>
        </p:nvSpPr>
        <p:spPr>
          <a:xfrm>
            <a:off x="3608589" y="2960809"/>
            <a:ext cx="103726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FF0000"/>
                </a:solidFill>
                <a:latin typeface="Arial"/>
                <a:cs typeface="Arial"/>
              </a:rPr>
              <a:t>PERFECT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5EED0E41-1076-EEEF-5141-31E0C25F6B63}"/>
              </a:ext>
            </a:extLst>
          </p:cNvPr>
          <p:cNvSpPr txBox="1"/>
          <p:nvPr/>
        </p:nvSpPr>
        <p:spPr>
          <a:xfrm>
            <a:off x="4677038" y="2960809"/>
            <a:ext cx="66206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 i="1" dirty="0">
                <a:solidFill>
                  <a:srgbClr val="92D050"/>
                </a:solidFill>
                <a:latin typeface="Arial"/>
                <a:cs typeface="Arial"/>
              </a:rPr>
              <a:t>GOOD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1E805E5C-9FAE-BEA4-E7DD-D3BED1F291A5}"/>
              </a:ext>
            </a:extLst>
          </p:cNvPr>
          <p:cNvSpPr txBox="1"/>
          <p:nvPr/>
        </p:nvSpPr>
        <p:spPr>
          <a:xfrm>
            <a:off x="2915344" y="2960809"/>
            <a:ext cx="66206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 i="1" dirty="0">
                <a:solidFill>
                  <a:srgbClr val="92D050"/>
                </a:solidFill>
                <a:latin typeface="Arial"/>
                <a:cs typeface="Arial"/>
              </a:rPr>
              <a:t>GOOD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06AB1CE-6161-D3F0-A843-8718591383E1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61577B-CBB6-CACA-1DD1-502A952F7227}"/>
              </a:ext>
            </a:extLst>
          </p:cNvPr>
          <p:cNvSpPr txBox="1"/>
          <p:nvPr/>
        </p:nvSpPr>
        <p:spPr>
          <a:xfrm>
            <a:off x="6905587" y="4690382"/>
            <a:ext cx="85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i="1" spc="-20" dirty="0">
                <a:solidFill>
                  <a:srgbClr val="00AFEF"/>
                </a:solidFill>
                <a:latin typeface="Arial"/>
                <a:cs typeface="Arial"/>
              </a:rPr>
              <a:t>MISS</a:t>
            </a:r>
            <a:endParaRPr lang="en" altLang="zh-CN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0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5C80-62A5-A45A-3CCF-492BC2CBE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D02249A3-715E-4025-AFF3-BCFA7CA19809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1E84512-DDC6-8EC0-24D3-1309B368E10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EF089BA9-CB54-48C1-7D65-9E7923003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24C9199-3D77-BFBF-47A5-B79A52E18983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8AAF18DE-14FF-E540-9F7C-1E689AD32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" t="3389" r="1705" b="7667"/>
          <a:stretch/>
        </p:blipFill>
        <p:spPr>
          <a:xfrm>
            <a:off x="3097530" y="1150596"/>
            <a:ext cx="597789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6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69FB7-2B43-CE1D-2E18-667D03F3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D2D0579-D020-6048-C701-191E596213D7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4420371-6265-B458-BD34-4305CCD0245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BC73967B-730C-DB3A-CA0B-D336EDEC5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3" name="图片 2" descr="电子设备的屏幕&#10;&#10;中度可信度描述已自动生成">
            <a:extLst>
              <a:ext uri="{FF2B5EF4-FFF2-40B4-BE49-F238E27FC236}">
                <a16:creationId xmlns:a16="http://schemas.microsoft.com/office/drawing/2014/main" id="{70341168-9090-DCB1-4920-9D7B68358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1" y="1528345"/>
            <a:ext cx="11279497" cy="43751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2A313F6-AA4D-AEA3-38D8-E723F72A432C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</p:spTree>
    <p:extLst>
      <p:ext uri="{BB962C8B-B14F-4D97-AF65-F5344CB8AC3E}">
        <p14:creationId xmlns:p14="http://schemas.microsoft.com/office/powerpoint/2010/main" val="69385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B16A5-5908-C619-BDBB-92336FBC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A97600A3-959A-8CFE-4C93-1C7DDCE20CA9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0CBA03-064F-4FA9-9143-F9737F8FF0F1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E3435EE-2563-AB7F-E048-15F3992A4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2" name="object 2">
            <a:extLst>
              <a:ext uri="{FF2B5EF4-FFF2-40B4-BE49-F238E27FC236}">
                <a16:creationId xmlns:a16="http://schemas.microsoft.com/office/drawing/2014/main" id="{43E44A52-FEC5-EBC4-825A-5C7D1CED3C15}"/>
              </a:ext>
            </a:extLst>
          </p:cNvPr>
          <p:cNvGrpSpPr/>
          <p:nvPr/>
        </p:nvGrpSpPr>
        <p:grpSpPr>
          <a:xfrm>
            <a:off x="748553" y="1749552"/>
            <a:ext cx="10692765" cy="4049395"/>
            <a:chOff x="0" y="1978152"/>
            <a:chExt cx="10692765" cy="404939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FE8F9C1D-703C-F96A-6B7F-416380CD82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78152"/>
              <a:ext cx="10692384" cy="4049267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331A042-A916-474D-759B-8AB54708134C}"/>
                </a:ext>
              </a:extLst>
            </p:cNvPr>
            <p:cNvSpPr/>
            <p:nvPr/>
          </p:nvSpPr>
          <p:spPr>
            <a:xfrm>
              <a:off x="644652" y="2319527"/>
              <a:ext cx="6969759" cy="3639820"/>
            </a:xfrm>
            <a:custGeom>
              <a:avLst/>
              <a:gdLst/>
              <a:ahLst/>
              <a:cxnLst/>
              <a:rect l="l" t="t" r="r" b="b"/>
              <a:pathLst>
                <a:path w="6969759" h="3639820">
                  <a:moveTo>
                    <a:pt x="696925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0" y="3602990"/>
                  </a:lnTo>
                  <a:lnTo>
                    <a:pt x="0" y="3639820"/>
                  </a:lnTo>
                  <a:lnTo>
                    <a:pt x="6969252" y="3639820"/>
                  </a:lnTo>
                  <a:lnTo>
                    <a:pt x="6969252" y="3602990"/>
                  </a:lnTo>
                  <a:lnTo>
                    <a:pt x="38100" y="3602990"/>
                  </a:lnTo>
                  <a:lnTo>
                    <a:pt x="38100" y="38100"/>
                  </a:lnTo>
                  <a:lnTo>
                    <a:pt x="6931152" y="38100"/>
                  </a:lnTo>
                  <a:lnTo>
                    <a:pt x="6931152" y="3602736"/>
                  </a:lnTo>
                  <a:lnTo>
                    <a:pt x="6969252" y="3602736"/>
                  </a:lnTo>
                  <a:lnTo>
                    <a:pt x="6969252" y="38100"/>
                  </a:lnTo>
                  <a:lnTo>
                    <a:pt x="6969252" y="0"/>
                  </a:lnTo>
                  <a:close/>
                </a:path>
              </a:pathLst>
            </a:custGeom>
            <a:solidFill>
              <a:srgbClr val="314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180B99A-8FF2-DC42-BC63-EE392A96732C}"/>
                </a:ext>
              </a:extLst>
            </p:cNvPr>
            <p:cNvSpPr/>
            <p:nvPr/>
          </p:nvSpPr>
          <p:spPr>
            <a:xfrm>
              <a:off x="644651" y="2319528"/>
              <a:ext cx="6969759" cy="3639820"/>
            </a:xfrm>
            <a:custGeom>
              <a:avLst/>
              <a:gdLst/>
              <a:ahLst/>
              <a:cxnLst/>
              <a:rect l="l" t="t" r="r" b="b"/>
              <a:pathLst>
                <a:path w="6969759" h="3639820">
                  <a:moveTo>
                    <a:pt x="0" y="0"/>
                  </a:moveTo>
                  <a:lnTo>
                    <a:pt x="6969251" y="0"/>
                  </a:lnTo>
                  <a:lnTo>
                    <a:pt x="6969251" y="3639311"/>
                  </a:lnTo>
                  <a:lnTo>
                    <a:pt x="0" y="3639311"/>
                  </a:lnTo>
                  <a:lnTo>
                    <a:pt x="0" y="0"/>
                  </a:lnTo>
                  <a:close/>
                </a:path>
                <a:path w="6969759" h="3639820">
                  <a:moveTo>
                    <a:pt x="38100" y="38100"/>
                  </a:moveTo>
                  <a:lnTo>
                    <a:pt x="38100" y="3602735"/>
                  </a:lnTo>
                  <a:lnTo>
                    <a:pt x="6931151" y="3602735"/>
                  </a:lnTo>
                  <a:lnTo>
                    <a:pt x="6931151" y="38100"/>
                  </a:lnTo>
                  <a:lnTo>
                    <a:pt x="38100" y="38100"/>
                  </a:lnTo>
                  <a:close/>
                </a:path>
              </a:pathLst>
            </a:custGeom>
            <a:ln w="10668">
              <a:solidFill>
                <a:srgbClr val="0070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7D558F48-0222-848B-493A-3A84D169319D}"/>
              </a:ext>
            </a:extLst>
          </p:cNvPr>
          <p:cNvSpPr txBox="1"/>
          <p:nvPr/>
        </p:nvSpPr>
        <p:spPr>
          <a:xfrm>
            <a:off x="3378438" y="1328298"/>
            <a:ext cx="3056652" cy="61395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ts val="2930"/>
              </a:lnSpc>
              <a:spcBef>
                <a:spcPts val="110"/>
              </a:spcBef>
            </a:pPr>
            <a:r>
              <a:rPr sz="3200" dirty="0">
                <a:solidFill>
                  <a:srgbClr val="314D80"/>
                </a:solidFill>
                <a:latin typeface="Arial"/>
                <a:cs typeface="Arial"/>
              </a:rPr>
              <a:t>4</a:t>
            </a:r>
            <a:r>
              <a:rPr lang="zh-CN" altLang="en-US" sz="3200" dirty="0">
                <a:solidFill>
                  <a:srgbClr val="314D80"/>
                </a:solidFill>
                <a:latin typeface="Arial"/>
                <a:cs typeface="Arial"/>
              </a:rPr>
              <a:t>位</a:t>
            </a:r>
            <a:r>
              <a:rPr sz="3200" dirty="0">
                <a:solidFill>
                  <a:srgbClr val="314D80"/>
                </a:solidFill>
                <a:latin typeface="Arial"/>
                <a:cs typeface="Arial"/>
              </a:rPr>
              <a:t> BCD </a:t>
            </a:r>
            <a:r>
              <a:rPr lang="zh-CN" altLang="en-US" sz="3200" dirty="0">
                <a:solidFill>
                  <a:srgbClr val="314D80"/>
                </a:solidFill>
                <a:latin typeface="Arial"/>
                <a:cs typeface="Arial"/>
              </a:rPr>
              <a:t>加法器</a:t>
            </a:r>
            <a:endParaRPr sz="3200" dirty="0">
              <a:latin typeface="Arial"/>
              <a:cs typeface="Arial"/>
            </a:endParaRPr>
          </a:p>
          <a:p>
            <a:pPr marL="22860" algn="ctr">
              <a:lnSpc>
                <a:spcPts val="1850"/>
              </a:lnSpc>
            </a:pPr>
            <a:r>
              <a:rPr sz="1550" i="1" spc="-120" dirty="0">
                <a:latin typeface="Arial"/>
                <a:cs typeface="Arial"/>
              </a:rPr>
              <a:t>Cascaded</a:t>
            </a:r>
            <a:r>
              <a:rPr sz="1550" i="1" spc="-15" dirty="0">
                <a:latin typeface="Arial"/>
                <a:cs typeface="Arial"/>
              </a:rPr>
              <a:t> </a:t>
            </a:r>
            <a:r>
              <a:rPr sz="1550" i="1" spc="-105" dirty="0">
                <a:latin typeface="Arial"/>
                <a:cs typeface="Arial"/>
              </a:rPr>
              <a:t>1-</a:t>
            </a:r>
            <a:r>
              <a:rPr sz="1550" i="1" dirty="0">
                <a:latin typeface="Arial"/>
                <a:cs typeface="Arial"/>
              </a:rPr>
              <a:t>digit</a:t>
            </a:r>
            <a:r>
              <a:rPr sz="1550" i="1" spc="-40" dirty="0">
                <a:latin typeface="Arial"/>
                <a:cs typeface="Arial"/>
              </a:rPr>
              <a:t> </a:t>
            </a:r>
            <a:r>
              <a:rPr sz="1550" i="1" spc="-210" dirty="0">
                <a:latin typeface="Arial"/>
                <a:cs typeface="Arial"/>
              </a:rPr>
              <a:t>BCD</a:t>
            </a:r>
            <a:r>
              <a:rPr sz="1550" i="1" spc="5" dirty="0">
                <a:latin typeface="Arial"/>
                <a:cs typeface="Arial"/>
              </a:rPr>
              <a:t> </a:t>
            </a:r>
            <a:r>
              <a:rPr sz="1550" i="1" spc="-45" dirty="0">
                <a:latin typeface="Arial"/>
                <a:cs typeface="Arial"/>
              </a:rPr>
              <a:t>Adders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01435CB-3EC7-F6BE-EBE6-678EDA3894CB}"/>
              </a:ext>
            </a:extLst>
          </p:cNvPr>
          <p:cNvSpPr txBox="1"/>
          <p:nvPr/>
        </p:nvSpPr>
        <p:spPr>
          <a:xfrm>
            <a:off x="7976498" y="1328298"/>
            <a:ext cx="3205480" cy="634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ts val="2930"/>
              </a:lnSpc>
              <a:spcBef>
                <a:spcPts val="110"/>
              </a:spcBef>
            </a:pPr>
            <a:r>
              <a:rPr lang="en-US" sz="3200" spc="-55" dirty="0">
                <a:solidFill>
                  <a:srgbClr val="FF0000"/>
                </a:solidFill>
                <a:cs typeface="Arial"/>
              </a:rPr>
              <a:t>累加控制器</a:t>
            </a:r>
            <a:endParaRPr sz="3200" dirty="0">
              <a:cs typeface="Arial"/>
            </a:endParaRPr>
          </a:p>
          <a:p>
            <a:pPr marL="621665">
              <a:lnSpc>
                <a:spcPts val="1850"/>
              </a:lnSpc>
            </a:pPr>
            <a:r>
              <a:rPr sz="1550" i="1" spc="-45" dirty="0">
                <a:latin typeface="Arial"/>
                <a:cs typeface="Arial"/>
              </a:rPr>
              <a:t>Accumulate</a:t>
            </a:r>
            <a:r>
              <a:rPr sz="1550" i="1" spc="-75" dirty="0">
                <a:latin typeface="Arial"/>
                <a:cs typeface="Arial"/>
              </a:rPr>
              <a:t> </a:t>
            </a:r>
            <a:r>
              <a:rPr sz="1550" i="1" spc="-20" dirty="0">
                <a:latin typeface="Arial"/>
                <a:cs typeface="Arial"/>
              </a:rPr>
              <a:t>when</a:t>
            </a:r>
            <a:r>
              <a:rPr sz="1550" i="1" spc="-35" dirty="0">
                <a:latin typeface="Arial"/>
                <a:cs typeface="Arial"/>
              </a:rPr>
              <a:t> </a:t>
            </a:r>
            <a:r>
              <a:rPr sz="1550" i="1" spc="-20" dirty="0">
                <a:latin typeface="Arial"/>
                <a:cs typeface="Arial"/>
              </a:rPr>
              <a:t>ready</a:t>
            </a:r>
            <a:endParaRPr sz="1550" dirty="0">
              <a:latin typeface="Arial"/>
              <a:cs typeface="Arial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1A715649-C557-B81E-8830-1D777D5865F6}"/>
              </a:ext>
            </a:extLst>
          </p:cNvPr>
          <p:cNvGrpSpPr/>
          <p:nvPr/>
        </p:nvGrpSpPr>
        <p:grpSpPr>
          <a:xfrm>
            <a:off x="8357122" y="2085594"/>
            <a:ext cx="2444750" cy="3649979"/>
            <a:chOff x="7608569" y="2314194"/>
            <a:chExt cx="2444750" cy="3649979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5554923D-A163-3F4F-D570-CAFA6A78AD90}"/>
                </a:ext>
              </a:extLst>
            </p:cNvPr>
            <p:cNvSpPr/>
            <p:nvPr/>
          </p:nvSpPr>
          <p:spPr>
            <a:xfrm>
              <a:off x="7613891" y="2319527"/>
              <a:ext cx="2433955" cy="3639820"/>
            </a:xfrm>
            <a:custGeom>
              <a:avLst/>
              <a:gdLst/>
              <a:ahLst/>
              <a:cxnLst/>
              <a:rect l="l" t="t" r="r" b="b"/>
              <a:pathLst>
                <a:path w="2433954" h="3639820">
                  <a:moveTo>
                    <a:pt x="243382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614420"/>
                  </a:lnTo>
                  <a:lnTo>
                    <a:pt x="0" y="3639820"/>
                  </a:lnTo>
                  <a:lnTo>
                    <a:pt x="2433828" y="3639820"/>
                  </a:lnTo>
                  <a:lnTo>
                    <a:pt x="2433828" y="3614928"/>
                  </a:lnTo>
                  <a:lnTo>
                    <a:pt x="2433828" y="3614420"/>
                  </a:lnTo>
                  <a:lnTo>
                    <a:pt x="2433828" y="25908"/>
                  </a:lnTo>
                  <a:lnTo>
                    <a:pt x="2409444" y="25908"/>
                  </a:lnTo>
                  <a:lnTo>
                    <a:pt x="2409444" y="3614420"/>
                  </a:lnTo>
                  <a:lnTo>
                    <a:pt x="24384" y="3614420"/>
                  </a:lnTo>
                  <a:lnTo>
                    <a:pt x="24384" y="25400"/>
                  </a:lnTo>
                  <a:lnTo>
                    <a:pt x="2433828" y="25400"/>
                  </a:lnTo>
                  <a:lnTo>
                    <a:pt x="24338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029F434-8C59-3C30-11C5-6912167C74F0}"/>
                </a:ext>
              </a:extLst>
            </p:cNvPr>
            <p:cNvSpPr/>
            <p:nvPr/>
          </p:nvSpPr>
          <p:spPr>
            <a:xfrm>
              <a:off x="7613903" y="2319528"/>
              <a:ext cx="2433955" cy="3639820"/>
            </a:xfrm>
            <a:custGeom>
              <a:avLst/>
              <a:gdLst/>
              <a:ahLst/>
              <a:cxnLst/>
              <a:rect l="l" t="t" r="r" b="b"/>
              <a:pathLst>
                <a:path w="2433954" h="3639820">
                  <a:moveTo>
                    <a:pt x="0" y="0"/>
                  </a:moveTo>
                  <a:lnTo>
                    <a:pt x="2433828" y="0"/>
                  </a:lnTo>
                  <a:lnTo>
                    <a:pt x="2433828" y="3639311"/>
                  </a:lnTo>
                  <a:lnTo>
                    <a:pt x="0" y="3639311"/>
                  </a:lnTo>
                  <a:lnTo>
                    <a:pt x="0" y="0"/>
                  </a:lnTo>
                  <a:close/>
                </a:path>
                <a:path w="2433954" h="3639820">
                  <a:moveTo>
                    <a:pt x="24384" y="25908"/>
                  </a:moveTo>
                  <a:lnTo>
                    <a:pt x="24384" y="3614927"/>
                  </a:lnTo>
                  <a:lnTo>
                    <a:pt x="2409444" y="3614927"/>
                  </a:lnTo>
                  <a:lnTo>
                    <a:pt x="2409444" y="25908"/>
                  </a:lnTo>
                  <a:lnTo>
                    <a:pt x="24384" y="25908"/>
                  </a:lnTo>
                  <a:close/>
                </a:path>
              </a:pathLst>
            </a:custGeom>
            <a:ln w="1066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DE61B94-EF9D-4467-8F9D-59E71E1C79D4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</p:spTree>
    <p:extLst>
      <p:ext uri="{BB962C8B-B14F-4D97-AF65-F5344CB8AC3E}">
        <p14:creationId xmlns:p14="http://schemas.microsoft.com/office/powerpoint/2010/main" val="1793437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6209-DBAC-AE8B-AA26-6AC8CD8EA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F99AF1DF-DE02-F595-E7E6-B3B75C24E0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4AD71C5-0268-E16A-500A-C3B372E02A42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0EE98FC5-FED0-3348-62DE-5FA8C14C3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7186A8-D363-C64B-AE81-C80118485B4C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硬件设计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419BF3-917C-B519-1FFF-D6840CEBDAC9}"/>
              </a:ext>
            </a:extLst>
          </p:cNvPr>
          <p:cNvSpPr txBox="1"/>
          <p:nvPr/>
        </p:nvSpPr>
        <p:spPr>
          <a:xfrm>
            <a:off x="1168494" y="1371255"/>
            <a:ext cx="3230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1</a:t>
            </a:r>
            <a:r>
              <a:rPr kumimoji="1" lang="zh-CN" altLang="en-US" sz="3200" dirty="0"/>
              <a:t>位 </a:t>
            </a:r>
            <a:r>
              <a:rPr kumimoji="1" lang="en-US" altLang="zh-CN" sz="3200" dirty="0"/>
              <a:t>BCD</a:t>
            </a:r>
            <a:r>
              <a:rPr kumimoji="1" lang="zh-CN" altLang="en-US" sz="3200" dirty="0"/>
              <a:t> 加法器</a:t>
            </a: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F57515F1-B246-7E28-66EC-1E6DA3B87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94" y="2446020"/>
            <a:ext cx="9855012" cy="27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81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30E06-2C8C-776B-29E5-80DB35DE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E5273A3A-A4CB-15AA-6A54-F2192F96C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6779B4-D7D8-CB1B-4AA1-E1AC3A2C7E05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1C6A8E-32FB-C26B-75DF-AFA18CA41D06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B1BB4-92DB-3574-D630-143B4E94150C}"/>
              </a:ext>
            </a:extLst>
          </p:cNvPr>
          <p:cNvSpPr txBox="1"/>
          <p:nvPr/>
        </p:nvSpPr>
        <p:spPr>
          <a:xfrm>
            <a:off x="322729" y="5469108"/>
            <a:ext cx="834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dirty="0">
                <a:solidFill>
                  <a:schemeClr val="bg1"/>
                </a:solidFill>
              </a:rPr>
              <a:t>总结与讨论</a:t>
            </a:r>
          </a:p>
        </p:txBody>
      </p:sp>
    </p:spTree>
    <p:extLst>
      <p:ext uri="{BB962C8B-B14F-4D97-AF65-F5344CB8AC3E}">
        <p14:creationId xmlns:p14="http://schemas.microsoft.com/office/powerpoint/2010/main" val="2528964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8BC0-B9EA-BF2C-58F0-314ABB55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FB3F0C33-D87F-969C-7282-744C60417B59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E9AF5E8-2800-F705-BE78-73A14AFE55B3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2C7E90C4-E192-DD16-890E-F258A3669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CEB5177-7629-54D4-F8B5-0C16F09BD500}"/>
              </a:ext>
            </a:extLst>
          </p:cNvPr>
          <p:cNvSpPr txBox="1"/>
          <p:nvPr/>
        </p:nvSpPr>
        <p:spPr>
          <a:xfrm>
            <a:off x="783515" y="232462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总结与讨论</a:t>
            </a:r>
          </a:p>
        </p:txBody>
      </p:sp>
    </p:spTree>
    <p:extLst>
      <p:ext uri="{BB962C8B-B14F-4D97-AF65-F5344CB8AC3E}">
        <p14:creationId xmlns:p14="http://schemas.microsoft.com/office/powerpoint/2010/main" val="208398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F8A8-59F7-E510-070D-90FB14642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7E681CE-CC30-7524-08E7-CD8F3EB3C817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A603612-82A8-A21B-78F4-A657618C423D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A1F1796F-3099-4264-21B7-EB929299A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F9FB1EE-CBE1-E8E9-C72C-00D06A68DAF4}"/>
              </a:ext>
            </a:extLst>
          </p:cNvPr>
          <p:cNvSpPr txBox="1"/>
          <p:nvPr/>
        </p:nvSpPr>
        <p:spPr>
          <a:xfrm>
            <a:off x="783515" y="232462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总结与讨论</a:t>
            </a:r>
          </a:p>
        </p:txBody>
      </p:sp>
    </p:spTree>
    <p:extLst>
      <p:ext uri="{BB962C8B-B14F-4D97-AF65-F5344CB8AC3E}">
        <p14:creationId xmlns:p14="http://schemas.microsoft.com/office/powerpoint/2010/main" val="254691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dirty="0">
                <a:solidFill>
                  <a:schemeClr val="bg1"/>
                </a:solidFill>
              </a:rPr>
              <a:t>项目介绍</a:t>
            </a: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02915" y="2950845"/>
            <a:ext cx="64039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/>
              <a:t>感谢垂听！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C1E01-1CD4-E2E5-2E24-E95E55D18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DB3A581-FFF7-27CD-2D73-1536531BCDCA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1861E00-E969-9351-C332-00AC869FB4AD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EC5EF0E4-11D0-A4E2-7B1A-BB4214876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3CD0BC55-8A18-4F36-FA5E-5D54B8D24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56" y="1519047"/>
            <a:ext cx="1488186" cy="1488186"/>
          </a:xfrm>
          <a:prstGeom prst="rect">
            <a:avLst/>
          </a:prstGeom>
        </p:spPr>
      </p:pic>
      <p:grpSp>
        <p:nvGrpSpPr>
          <p:cNvPr id="4" name="object 11">
            <a:extLst>
              <a:ext uri="{FF2B5EF4-FFF2-40B4-BE49-F238E27FC236}">
                <a16:creationId xmlns:a16="http://schemas.microsoft.com/office/drawing/2014/main" id="{0D64704C-D9EC-376B-FA60-3361E71CBFDF}"/>
              </a:ext>
            </a:extLst>
          </p:cNvPr>
          <p:cNvGrpSpPr>
            <a:grpSpLocks/>
          </p:cNvGrpSpPr>
          <p:nvPr/>
        </p:nvGrpSpPr>
        <p:grpSpPr>
          <a:xfrm>
            <a:off x="4480556" y="3195964"/>
            <a:ext cx="5863593" cy="3364856"/>
            <a:chOff x="4186427" y="2830067"/>
            <a:chExt cx="6117590" cy="3400425"/>
          </a:xfrm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48AF2025-5793-E2A8-6448-D278708F23B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835" y="2889503"/>
              <a:ext cx="5681471" cy="3200400"/>
            </a:xfrm>
            <a:prstGeom prst="rect">
              <a:avLst/>
            </a:prstGeom>
          </p:spPr>
        </p:pic>
        <p:pic>
          <p:nvPicPr>
            <p:cNvPr id="6" name="object 13">
              <a:extLst>
                <a:ext uri="{FF2B5EF4-FFF2-40B4-BE49-F238E27FC236}">
                  <a16:creationId xmlns:a16="http://schemas.microsoft.com/office/drawing/2014/main" id="{CA3E5E11-973D-9FE1-EC7A-16BB89234DF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6427" y="2830067"/>
              <a:ext cx="6117335" cy="3400043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82A8100-61E6-360A-A19F-B69A9CAB9561}"/>
              </a:ext>
            </a:extLst>
          </p:cNvPr>
          <p:cNvSpPr txBox="1"/>
          <p:nvPr/>
        </p:nvSpPr>
        <p:spPr>
          <a:xfrm>
            <a:off x="4480558" y="2448360"/>
            <a:ext cx="456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硬件：</a:t>
            </a:r>
            <a:r>
              <a:rPr kumimoji="1" lang="en-US" altLang="zh-CN" sz="2400" dirty="0"/>
              <a:t>DE2-115</a:t>
            </a:r>
            <a:r>
              <a:rPr kumimoji="1" lang="zh-CN" altLang="en-US" sz="2400" dirty="0"/>
              <a:t> 实现 </a:t>
            </a:r>
            <a:r>
              <a:rPr kumimoji="1" lang="en-US" altLang="zh-CN" sz="2400" dirty="0"/>
              <a:t>Mush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Dash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F7794E-7D62-3738-926A-212B21AACAC6}"/>
              </a:ext>
            </a:extLst>
          </p:cNvPr>
          <p:cNvSpPr txBox="1"/>
          <p:nvPr/>
        </p:nvSpPr>
        <p:spPr>
          <a:xfrm>
            <a:off x="4480557" y="1804986"/>
            <a:ext cx="391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软件：网页前端 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 音乐播放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02D19A3-0A4A-6BCC-FF03-4DB17C59098D}"/>
              </a:ext>
            </a:extLst>
          </p:cNvPr>
          <p:cNvSpPr/>
          <p:nvPr/>
        </p:nvSpPr>
        <p:spPr>
          <a:xfrm>
            <a:off x="702563" y="2263140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3221990" h="441960">
                <a:moveTo>
                  <a:pt x="3221735" y="441959"/>
                </a:moveTo>
                <a:lnTo>
                  <a:pt x="0" y="441959"/>
                </a:lnTo>
                <a:lnTo>
                  <a:pt x="0" y="0"/>
                </a:lnTo>
                <a:lnTo>
                  <a:pt x="3221735" y="0"/>
                </a:lnTo>
                <a:lnTo>
                  <a:pt x="3221735" y="441959"/>
                </a:lnTo>
                <a:close/>
              </a:path>
            </a:pathLst>
          </a:custGeom>
          <a:solidFill>
            <a:srgbClr val="0E4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19F49531-3A8B-ECD9-EE76-2EF2BF348EA4}"/>
              </a:ext>
            </a:extLst>
          </p:cNvPr>
          <p:cNvSpPr txBox="1">
            <a:spLocks noChangeAspect="1"/>
          </p:cNvSpPr>
          <p:nvPr/>
        </p:nvSpPr>
        <p:spPr>
          <a:xfrm>
            <a:off x="706163" y="2692855"/>
            <a:ext cx="3236400" cy="2160000"/>
          </a:xfrm>
          <a:prstGeom prst="rect">
            <a:avLst/>
          </a:prstGeom>
          <a:solidFill>
            <a:srgbClr val="0E419C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15240" algn="ctr">
              <a:lnSpc>
                <a:spcPct val="100000"/>
              </a:lnSpc>
            </a:pPr>
            <a:r>
              <a:rPr lang="en" sz="3500" dirty="0">
                <a:solidFill>
                  <a:schemeClr val="bg1"/>
                </a:solidFill>
                <a:cs typeface="Arial"/>
              </a:rPr>
              <a:t>设计思路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66E2C4-B525-3503-0DBF-EA82118FCE97}"/>
              </a:ext>
            </a:extLst>
          </p:cNvPr>
          <p:cNvSpPr txBox="1"/>
          <p:nvPr/>
        </p:nvSpPr>
        <p:spPr>
          <a:xfrm>
            <a:off x="783515" y="23246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项目介绍</a:t>
            </a:r>
          </a:p>
        </p:txBody>
      </p:sp>
    </p:spTree>
    <p:extLst>
      <p:ext uri="{BB962C8B-B14F-4D97-AF65-F5344CB8AC3E}">
        <p14:creationId xmlns:p14="http://schemas.microsoft.com/office/powerpoint/2010/main" val="75480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EDE3E-6661-BF7A-C5E8-BE37C7D27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72FD11F-D836-7411-A7FE-30D58DD8D3A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B2B153C-4770-B10A-2E75-101F51F3A68E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53383759-CA58-4796-6003-222F76D6D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109CFA0-A99D-4485-57A9-907263C6D3A9}"/>
              </a:ext>
            </a:extLst>
          </p:cNvPr>
          <p:cNvSpPr txBox="1"/>
          <p:nvPr/>
        </p:nvSpPr>
        <p:spPr>
          <a:xfrm>
            <a:off x="783515" y="232462"/>
            <a:ext cx="4639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项目介绍：软件部分</a:t>
            </a:r>
          </a:p>
        </p:txBody>
      </p:sp>
    </p:spTree>
    <p:extLst>
      <p:ext uri="{BB962C8B-B14F-4D97-AF65-F5344CB8AC3E}">
        <p14:creationId xmlns:p14="http://schemas.microsoft.com/office/powerpoint/2010/main" val="61951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0AC2-7345-30C9-3411-3A060E6A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F53BFA44-A9B8-0E0C-34C7-69362F0130C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8B07410-3E70-9DC9-D933-958FAE7E328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A58C8EA4-A42B-67C9-58C5-F2A8AEEB4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74F98A2-326B-4EC2-CF26-0729CC4CF4DD}"/>
              </a:ext>
            </a:extLst>
          </p:cNvPr>
          <p:cNvSpPr txBox="1"/>
          <p:nvPr/>
        </p:nvSpPr>
        <p:spPr>
          <a:xfrm>
            <a:off x="783515" y="232462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项目介绍：软件部分</a:t>
            </a:r>
          </a:p>
        </p:txBody>
      </p:sp>
    </p:spTree>
    <p:extLst>
      <p:ext uri="{BB962C8B-B14F-4D97-AF65-F5344CB8AC3E}">
        <p14:creationId xmlns:p14="http://schemas.microsoft.com/office/powerpoint/2010/main" val="4734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49" name="图片 48" descr="图形用户界面&#10;&#10;低可信度描述已自动生成">
            <a:extLst>
              <a:ext uri="{FF2B5EF4-FFF2-40B4-BE49-F238E27FC236}">
                <a16:creationId xmlns:a16="http://schemas.microsoft.com/office/drawing/2014/main" id="{5F2C5E8D-D0C4-B57C-A39E-B1AE6F3EA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1" y="989494"/>
            <a:ext cx="8159567" cy="54618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0436009-8439-EE24-2945-99739DAA747B}"/>
              </a:ext>
            </a:extLst>
          </p:cNvPr>
          <p:cNvSpPr txBox="1"/>
          <p:nvPr/>
        </p:nvSpPr>
        <p:spPr>
          <a:xfrm>
            <a:off x="783515" y="232462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项目介绍：硬件部分</a:t>
            </a:r>
          </a:p>
        </p:txBody>
      </p: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3D686-8C91-40B7-76A1-67147B4A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94EE79EC-7112-8F09-2F2C-DD5F1C2C486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1137DFA-9F70-1024-3546-9AE84ED6675A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0B39C011-2EB3-52E7-84F5-CD5EF8E8D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2" name="object 3">
            <a:extLst>
              <a:ext uri="{FF2B5EF4-FFF2-40B4-BE49-F238E27FC236}">
                <a16:creationId xmlns:a16="http://schemas.microsoft.com/office/drawing/2014/main" id="{62B3EDD8-EDE6-4C36-2C85-70F516A1443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084" y="1002596"/>
            <a:ext cx="9943831" cy="55992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48619E-FBFD-CDE4-33C7-6194C9A00EA0}"/>
              </a:ext>
            </a:extLst>
          </p:cNvPr>
          <p:cNvSpPr txBox="1"/>
          <p:nvPr/>
        </p:nvSpPr>
        <p:spPr>
          <a:xfrm>
            <a:off x="783515" y="232462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项目介绍：硬件部分</a:t>
            </a:r>
          </a:p>
        </p:txBody>
      </p:sp>
    </p:spTree>
    <p:extLst>
      <p:ext uri="{BB962C8B-B14F-4D97-AF65-F5344CB8AC3E}">
        <p14:creationId xmlns:p14="http://schemas.microsoft.com/office/powerpoint/2010/main" val="142729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88EF1-F0FC-9209-F3F1-1EBA873A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A74E050B-2488-27D7-1451-B0440F96849E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A0ADD84-EE87-3FEA-1FBF-C1A205B03B63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2AB0ACC2-BC77-4057-05C0-8515C25A1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3" name="object 3">
            <a:extLst>
              <a:ext uri="{FF2B5EF4-FFF2-40B4-BE49-F238E27FC236}">
                <a16:creationId xmlns:a16="http://schemas.microsoft.com/office/drawing/2014/main" id="{BD6E9EE2-A07E-B88E-26EC-291860ED5057}"/>
              </a:ext>
            </a:extLst>
          </p:cNvPr>
          <p:cNvGrpSpPr>
            <a:grpSpLocks noChangeAspect="1"/>
          </p:cNvGrpSpPr>
          <p:nvPr/>
        </p:nvGrpSpPr>
        <p:grpSpPr>
          <a:xfrm>
            <a:off x="2718648" y="1027556"/>
            <a:ext cx="6297335" cy="5759195"/>
            <a:chOff x="2432304" y="765682"/>
            <a:chExt cx="6583680" cy="602107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3E00AAC-7672-18B0-3AAA-9DFB336608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5832" y="772668"/>
              <a:ext cx="5963412" cy="3014472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E4E6481-B5B9-F7B6-D29D-2384D0A2CFC5}"/>
                </a:ext>
              </a:extLst>
            </p:cNvPr>
            <p:cNvSpPr/>
            <p:nvPr/>
          </p:nvSpPr>
          <p:spPr>
            <a:xfrm>
              <a:off x="3218688" y="2276855"/>
              <a:ext cx="1615440" cy="530860"/>
            </a:xfrm>
            <a:custGeom>
              <a:avLst/>
              <a:gdLst/>
              <a:ahLst/>
              <a:cxnLst/>
              <a:rect l="l" t="t" r="r" b="b"/>
              <a:pathLst>
                <a:path w="1615439" h="530860">
                  <a:moveTo>
                    <a:pt x="1615440" y="0"/>
                  </a:moveTo>
                  <a:lnTo>
                    <a:pt x="0" y="0"/>
                  </a:lnTo>
                  <a:lnTo>
                    <a:pt x="0" y="46990"/>
                  </a:lnTo>
                  <a:lnTo>
                    <a:pt x="0" y="482600"/>
                  </a:lnTo>
                  <a:lnTo>
                    <a:pt x="0" y="530860"/>
                  </a:lnTo>
                  <a:lnTo>
                    <a:pt x="1615440" y="530860"/>
                  </a:lnTo>
                  <a:lnTo>
                    <a:pt x="1615440" y="483108"/>
                  </a:lnTo>
                  <a:lnTo>
                    <a:pt x="1615440" y="482600"/>
                  </a:lnTo>
                  <a:lnTo>
                    <a:pt x="1615440" y="47244"/>
                  </a:lnTo>
                  <a:lnTo>
                    <a:pt x="1568196" y="47244"/>
                  </a:lnTo>
                  <a:lnTo>
                    <a:pt x="1568196" y="482600"/>
                  </a:lnTo>
                  <a:lnTo>
                    <a:pt x="47244" y="482600"/>
                  </a:lnTo>
                  <a:lnTo>
                    <a:pt x="47244" y="46990"/>
                  </a:lnTo>
                  <a:lnTo>
                    <a:pt x="1615440" y="46990"/>
                  </a:lnTo>
                  <a:lnTo>
                    <a:pt x="16154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83BA5623-4448-4969-E9B8-A774A06319F9}"/>
                </a:ext>
              </a:extLst>
            </p:cNvPr>
            <p:cNvSpPr/>
            <p:nvPr/>
          </p:nvSpPr>
          <p:spPr>
            <a:xfrm>
              <a:off x="3218688" y="2276855"/>
              <a:ext cx="1615440" cy="530860"/>
            </a:xfrm>
            <a:custGeom>
              <a:avLst/>
              <a:gdLst/>
              <a:ahLst/>
              <a:cxnLst/>
              <a:rect l="l" t="t" r="r" b="b"/>
              <a:pathLst>
                <a:path w="1615439" h="530860">
                  <a:moveTo>
                    <a:pt x="0" y="0"/>
                  </a:moveTo>
                  <a:lnTo>
                    <a:pt x="1615440" y="0"/>
                  </a:lnTo>
                  <a:lnTo>
                    <a:pt x="1615440" y="530352"/>
                  </a:lnTo>
                  <a:lnTo>
                    <a:pt x="0" y="530352"/>
                  </a:lnTo>
                  <a:lnTo>
                    <a:pt x="0" y="0"/>
                  </a:lnTo>
                  <a:close/>
                </a:path>
                <a:path w="1615439" h="530860">
                  <a:moveTo>
                    <a:pt x="47244" y="47244"/>
                  </a:moveTo>
                  <a:lnTo>
                    <a:pt x="47244" y="483108"/>
                  </a:lnTo>
                  <a:lnTo>
                    <a:pt x="1568195" y="483108"/>
                  </a:lnTo>
                  <a:lnTo>
                    <a:pt x="1568195" y="47244"/>
                  </a:lnTo>
                  <a:lnTo>
                    <a:pt x="47244" y="47244"/>
                  </a:lnTo>
                  <a:close/>
                </a:path>
              </a:pathLst>
            </a:custGeom>
            <a:ln w="137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23A9B53A-ABB2-BD27-0578-24A8302800A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2304" y="3774948"/>
              <a:ext cx="6583679" cy="3011423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9B2720D1-A1C6-A5C0-FEF6-4BDCFD7CC311}"/>
                </a:ext>
              </a:extLst>
            </p:cNvPr>
            <p:cNvSpPr/>
            <p:nvPr/>
          </p:nvSpPr>
          <p:spPr>
            <a:xfrm>
              <a:off x="2846832" y="5081015"/>
              <a:ext cx="1762125" cy="732790"/>
            </a:xfrm>
            <a:custGeom>
              <a:avLst/>
              <a:gdLst/>
              <a:ahLst/>
              <a:cxnLst/>
              <a:rect l="l" t="t" r="r" b="b"/>
              <a:pathLst>
                <a:path w="1762125" h="732789">
                  <a:moveTo>
                    <a:pt x="1761744" y="0"/>
                  </a:moveTo>
                  <a:lnTo>
                    <a:pt x="0" y="0"/>
                  </a:lnTo>
                  <a:lnTo>
                    <a:pt x="0" y="66040"/>
                  </a:lnTo>
                  <a:lnTo>
                    <a:pt x="0" y="668020"/>
                  </a:lnTo>
                  <a:lnTo>
                    <a:pt x="0" y="732790"/>
                  </a:lnTo>
                  <a:lnTo>
                    <a:pt x="1761744" y="732790"/>
                  </a:lnTo>
                  <a:lnTo>
                    <a:pt x="1761744" y="668020"/>
                  </a:lnTo>
                  <a:lnTo>
                    <a:pt x="65532" y="668020"/>
                  </a:lnTo>
                  <a:lnTo>
                    <a:pt x="65532" y="66040"/>
                  </a:lnTo>
                  <a:lnTo>
                    <a:pt x="1696212" y="66040"/>
                  </a:lnTo>
                  <a:lnTo>
                    <a:pt x="1696212" y="667512"/>
                  </a:lnTo>
                  <a:lnTo>
                    <a:pt x="1761744" y="667512"/>
                  </a:lnTo>
                  <a:lnTo>
                    <a:pt x="1761744" y="66040"/>
                  </a:lnTo>
                  <a:lnTo>
                    <a:pt x="1761744" y="65532"/>
                  </a:lnTo>
                  <a:lnTo>
                    <a:pt x="17617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1B082E2-FCC0-7349-EE9E-64A80169836D}"/>
                </a:ext>
              </a:extLst>
            </p:cNvPr>
            <p:cNvSpPr/>
            <p:nvPr/>
          </p:nvSpPr>
          <p:spPr>
            <a:xfrm>
              <a:off x="2846832" y="5081015"/>
              <a:ext cx="1762125" cy="733425"/>
            </a:xfrm>
            <a:custGeom>
              <a:avLst/>
              <a:gdLst/>
              <a:ahLst/>
              <a:cxnLst/>
              <a:rect l="l" t="t" r="r" b="b"/>
              <a:pathLst>
                <a:path w="1762125" h="733425">
                  <a:moveTo>
                    <a:pt x="0" y="0"/>
                  </a:moveTo>
                  <a:lnTo>
                    <a:pt x="1761744" y="0"/>
                  </a:lnTo>
                  <a:lnTo>
                    <a:pt x="1761744" y="733043"/>
                  </a:lnTo>
                  <a:lnTo>
                    <a:pt x="0" y="733043"/>
                  </a:lnTo>
                  <a:lnTo>
                    <a:pt x="0" y="0"/>
                  </a:lnTo>
                  <a:close/>
                </a:path>
                <a:path w="1762125" h="733425">
                  <a:moveTo>
                    <a:pt x="65532" y="65532"/>
                  </a:moveTo>
                  <a:lnTo>
                    <a:pt x="65532" y="667512"/>
                  </a:lnTo>
                  <a:lnTo>
                    <a:pt x="1696212" y="667512"/>
                  </a:lnTo>
                  <a:lnTo>
                    <a:pt x="1696212" y="65532"/>
                  </a:lnTo>
                  <a:lnTo>
                    <a:pt x="65532" y="65532"/>
                  </a:lnTo>
                  <a:close/>
                </a:path>
              </a:pathLst>
            </a:custGeom>
            <a:ln w="137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BC86B97-B2AF-BFC0-FFD1-4873136B33DA}"/>
                </a:ext>
              </a:extLst>
            </p:cNvPr>
            <p:cNvSpPr/>
            <p:nvPr/>
          </p:nvSpPr>
          <p:spPr>
            <a:xfrm>
              <a:off x="2612123" y="772413"/>
              <a:ext cx="1212215" cy="298450"/>
            </a:xfrm>
            <a:custGeom>
              <a:avLst/>
              <a:gdLst/>
              <a:ahLst/>
              <a:cxnLst/>
              <a:rect l="l" t="t" r="r" b="b"/>
              <a:pathLst>
                <a:path w="1212214" h="298450">
                  <a:moveTo>
                    <a:pt x="1211592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251460"/>
                  </a:lnTo>
                  <a:lnTo>
                    <a:pt x="0" y="298450"/>
                  </a:lnTo>
                  <a:lnTo>
                    <a:pt x="1211592" y="298450"/>
                  </a:lnTo>
                  <a:lnTo>
                    <a:pt x="1211592" y="251714"/>
                  </a:lnTo>
                  <a:lnTo>
                    <a:pt x="1211592" y="251460"/>
                  </a:lnTo>
                  <a:lnTo>
                    <a:pt x="1211592" y="15494"/>
                  </a:lnTo>
                  <a:lnTo>
                    <a:pt x="1164348" y="15494"/>
                  </a:lnTo>
                  <a:lnTo>
                    <a:pt x="1164348" y="251460"/>
                  </a:lnTo>
                  <a:lnTo>
                    <a:pt x="47244" y="251460"/>
                  </a:lnTo>
                  <a:lnTo>
                    <a:pt x="47244" y="15240"/>
                  </a:lnTo>
                  <a:lnTo>
                    <a:pt x="1211592" y="15240"/>
                  </a:lnTo>
                  <a:lnTo>
                    <a:pt x="121159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295B455-81A5-9545-4287-239374E11C46}"/>
                </a:ext>
              </a:extLst>
            </p:cNvPr>
            <p:cNvSpPr/>
            <p:nvPr/>
          </p:nvSpPr>
          <p:spPr>
            <a:xfrm>
              <a:off x="2612136" y="772667"/>
              <a:ext cx="1211580" cy="299085"/>
            </a:xfrm>
            <a:custGeom>
              <a:avLst/>
              <a:gdLst/>
              <a:ahLst/>
              <a:cxnLst/>
              <a:rect l="l" t="t" r="r" b="b"/>
              <a:pathLst>
                <a:path w="1211579" h="299084">
                  <a:moveTo>
                    <a:pt x="1211580" y="0"/>
                  </a:moveTo>
                  <a:lnTo>
                    <a:pt x="1211580" y="298704"/>
                  </a:lnTo>
                  <a:lnTo>
                    <a:pt x="0" y="298704"/>
                  </a:lnTo>
                  <a:lnTo>
                    <a:pt x="0" y="0"/>
                  </a:lnTo>
                </a:path>
                <a:path w="1211579" h="299084">
                  <a:moveTo>
                    <a:pt x="47244" y="15240"/>
                  </a:moveTo>
                  <a:lnTo>
                    <a:pt x="47244" y="251460"/>
                  </a:lnTo>
                  <a:lnTo>
                    <a:pt x="1164336" y="251460"/>
                  </a:lnTo>
                  <a:lnTo>
                    <a:pt x="1164336" y="15240"/>
                  </a:lnTo>
                  <a:lnTo>
                    <a:pt x="47244" y="15240"/>
                  </a:lnTo>
                </a:path>
              </a:pathLst>
            </a:custGeom>
            <a:ln w="13716">
              <a:solidFill>
                <a:srgbClr val="0FB6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7B0ED982-A414-892D-8570-044BF4CF8213}"/>
                </a:ext>
              </a:extLst>
            </p:cNvPr>
            <p:cNvSpPr/>
            <p:nvPr/>
          </p:nvSpPr>
          <p:spPr>
            <a:xfrm>
              <a:off x="4838700" y="5117604"/>
              <a:ext cx="1367155" cy="695960"/>
            </a:xfrm>
            <a:custGeom>
              <a:avLst/>
              <a:gdLst/>
              <a:ahLst/>
              <a:cxnLst/>
              <a:rect l="l" t="t" r="r" b="b"/>
              <a:pathLst>
                <a:path w="1367154" h="695960">
                  <a:moveTo>
                    <a:pt x="1367028" y="0"/>
                  </a:moveTo>
                  <a:lnTo>
                    <a:pt x="0" y="0"/>
                  </a:lnTo>
                  <a:lnTo>
                    <a:pt x="0" y="58420"/>
                  </a:lnTo>
                  <a:lnTo>
                    <a:pt x="0" y="638810"/>
                  </a:lnTo>
                  <a:lnTo>
                    <a:pt x="0" y="695960"/>
                  </a:lnTo>
                  <a:lnTo>
                    <a:pt x="1367028" y="695960"/>
                  </a:lnTo>
                  <a:lnTo>
                    <a:pt x="1367028" y="638810"/>
                  </a:lnTo>
                  <a:lnTo>
                    <a:pt x="57912" y="638810"/>
                  </a:lnTo>
                  <a:lnTo>
                    <a:pt x="57912" y="58420"/>
                  </a:lnTo>
                  <a:lnTo>
                    <a:pt x="1309116" y="58420"/>
                  </a:lnTo>
                  <a:lnTo>
                    <a:pt x="1309116" y="638556"/>
                  </a:lnTo>
                  <a:lnTo>
                    <a:pt x="1367028" y="638556"/>
                  </a:lnTo>
                  <a:lnTo>
                    <a:pt x="1367028" y="58420"/>
                  </a:lnTo>
                  <a:lnTo>
                    <a:pt x="1367028" y="57912"/>
                  </a:lnTo>
                  <a:lnTo>
                    <a:pt x="136702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66C21F1D-F026-F089-9266-A894115D6F5F}"/>
                </a:ext>
              </a:extLst>
            </p:cNvPr>
            <p:cNvSpPr/>
            <p:nvPr/>
          </p:nvSpPr>
          <p:spPr>
            <a:xfrm>
              <a:off x="4838700" y="5117592"/>
              <a:ext cx="1367155" cy="696595"/>
            </a:xfrm>
            <a:custGeom>
              <a:avLst/>
              <a:gdLst/>
              <a:ahLst/>
              <a:cxnLst/>
              <a:rect l="l" t="t" r="r" b="b"/>
              <a:pathLst>
                <a:path w="1367154" h="696595">
                  <a:moveTo>
                    <a:pt x="0" y="0"/>
                  </a:moveTo>
                  <a:lnTo>
                    <a:pt x="1367028" y="0"/>
                  </a:lnTo>
                  <a:lnTo>
                    <a:pt x="1367028" y="696468"/>
                  </a:lnTo>
                  <a:lnTo>
                    <a:pt x="0" y="696468"/>
                  </a:lnTo>
                  <a:lnTo>
                    <a:pt x="0" y="0"/>
                  </a:lnTo>
                  <a:close/>
                </a:path>
                <a:path w="1367154" h="696595">
                  <a:moveTo>
                    <a:pt x="57912" y="57912"/>
                  </a:moveTo>
                  <a:lnTo>
                    <a:pt x="57912" y="638556"/>
                  </a:lnTo>
                  <a:lnTo>
                    <a:pt x="1309116" y="638556"/>
                  </a:lnTo>
                  <a:lnTo>
                    <a:pt x="1309116" y="57912"/>
                  </a:lnTo>
                  <a:lnTo>
                    <a:pt x="57912" y="57912"/>
                  </a:lnTo>
                  <a:close/>
                </a:path>
              </a:pathLst>
            </a:custGeom>
            <a:ln w="13716">
              <a:solidFill>
                <a:srgbClr val="0FB6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C18505AC-BF6D-78C9-8C46-061C220E6247}"/>
              </a:ext>
            </a:extLst>
          </p:cNvPr>
          <p:cNvGrpSpPr>
            <a:grpSpLocks noChangeAspect="1"/>
          </p:cNvGrpSpPr>
          <p:nvPr/>
        </p:nvGrpSpPr>
        <p:grpSpPr>
          <a:xfrm>
            <a:off x="3716795" y="2858373"/>
            <a:ext cx="1958198" cy="809640"/>
            <a:chOff x="3627754" y="2821558"/>
            <a:chExt cx="2047239" cy="846455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AFFDB5CF-AB3C-AB3B-43C8-B6E6677C8B4E}"/>
                </a:ext>
              </a:extLst>
            </p:cNvPr>
            <p:cNvSpPr/>
            <p:nvPr/>
          </p:nvSpPr>
          <p:spPr>
            <a:xfrm>
              <a:off x="3634740" y="2828543"/>
              <a:ext cx="2033270" cy="831850"/>
            </a:xfrm>
            <a:custGeom>
              <a:avLst/>
              <a:gdLst/>
              <a:ahLst/>
              <a:cxnLst/>
              <a:rect l="l" t="t" r="r" b="b"/>
              <a:pathLst>
                <a:path w="2033270" h="831850">
                  <a:moveTo>
                    <a:pt x="2033016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789940"/>
                  </a:lnTo>
                  <a:lnTo>
                    <a:pt x="0" y="831850"/>
                  </a:lnTo>
                  <a:lnTo>
                    <a:pt x="2033016" y="831850"/>
                  </a:lnTo>
                  <a:lnTo>
                    <a:pt x="2033016" y="789940"/>
                  </a:lnTo>
                  <a:lnTo>
                    <a:pt x="44196" y="789940"/>
                  </a:lnTo>
                  <a:lnTo>
                    <a:pt x="44196" y="44450"/>
                  </a:lnTo>
                  <a:lnTo>
                    <a:pt x="1990344" y="44450"/>
                  </a:lnTo>
                  <a:lnTo>
                    <a:pt x="1990344" y="789432"/>
                  </a:lnTo>
                  <a:lnTo>
                    <a:pt x="2033016" y="789432"/>
                  </a:lnTo>
                  <a:lnTo>
                    <a:pt x="2033016" y="44450"/>
                  </a:lnTo>
                  <a:lnTo>
                    <a:pt x="2033016" y="44196"/>
                  </a:lnTo>
                  <a:lnTo>
                    <a:pt x="2033016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02C39A82-5CE2-DAFF-98CB-174E3B756189}"/>
                </a:ext>
              </a:extLst>
            </p:cNvPr>
            <p:cNvSpPr/>
            <p:nvPr/>
          </p:nvSpPr>
          <p:spPr>
            <a:xfrm>
              <a:off x="3634739" y="2828543"/>
              <a:ext cx="2033270" cy="832485"/>
            </a:xfrm>
            <a:custGeom>
              <a:avLst/>
              <a:gdLst/>
              <a:ahLst/>
              <a:cxnLst/>
              <a:rect l="l" t="t" r="r" b="b"/>
              <a:pathLst>
                <a:path w="2033270" h="832485">
                  <a:moveTo>
                    <a:pt x="0" y="0"/>
                  </a:moveTo>
                  <a:lnTo>
                    <a:pt x="2033016" y="0"/>
                  </a:lnTo>
                  <a:lnTo>
                    <a:pt x="2033016" y="832104"/>
                  </a:lnTo>
                  <a:lnTo>
                    <a:pt x="0" y="832104"/>
                  </a:lnTo>
                  <a:lnTo>
                    <a:pt x="0" y="0"/>
                  </a:lnTo>
                  <a:close/>
                </a:path>
                <a:path w="2033270" h="832485">
                  <a:moveTo>
                    <a:pt x="44195" y="44195"/>
                  </a:moveTo>
                  <a:lnTo>
                    <a:pt x="44195" y="789431"/>
                  </a:lnTo>
                  <a:lnTo>
                    <a:pt x="1990344" y="789431"/>
                  </a:lnTo>
                  <a:lnTo>
                    <a:pt x="1990344" y="44195"/>
                  </a:lnTo>
                  <a:lnTo>
                    <a:pt x="44195" y="44195"/>
                  </a:lnTo>
                  <a:close/>
                </a:path>
              </a:pathLst>
            </a:custGeom>
            <a:ln w="13716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0B2EDA1C-265E-8413-54E3-D530D73D047D}"/>
              </a:ext>
            </a:extLst>
          </p:cNvPr>
          <p:cNvGrpSpPr>
            <a:grpSpLocks noChangeAspect="1"/>
          </p:cNvGrpSpPr>
          <p:nvPr/>
        </p:nvGrpSpPr>
        <p:grpSpPr>
          <a:xfrm>
            <a:off x="2161163" y="1122946"/>
            <a:ext cx="7074784" cy="5122659"/>
            <a:chOff x="1839467" y="890016"/>
            <a:chExt cx="7396480" cy="53555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25EB159-782E-991A-12E8-563F52024897}"/>
                </a:ext>
              </a:extLst>
            </p:cNvPr>
            <p:cNvSpPr/>
            <p:nvPr/>
          </p:nvSpPr>
          <p:spPr>
            <a:xfrm>
              <a:off x="3419856" y="4309884"/>
              <a:ext cx="812800" cy="274320"/>
            </a:xfrm>
            <a:custGeom>
              <a:avLst/>
              <a:gdLst/>
              <a:ahLst/>
              <a:cxnLst/>
              <a:rect l="l" t="t" r="r" b="b"/>
              <a:pathLst>
                <a:path w="812800" h="274320">
                  <a:moveTo>
                    <a:pt x="812292" y="24384"/>
                  </a:moveTo>
                  <a:lnTo>
                    <a:pt x="787908" y="24384"/>
                  </a:lnTo>
                  <a:lnTo>
                    <a:pt x="787908" y="249936"/>
                  </a:lnTo>
                  <a:lnTo>
                    <a:pt x="812292" y="249936"/>
                  </a:lnTo>
                  <a:lnTo>
                    <a:pt x="812292" y="24384"/>
                  </a:lnTo>
                  <a:close/>
                </a:path>
                <a:path w="812800" h="274320">
                  <a:moveTo>
                    <a:pt x="81229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50190"/>
                  </a:lnTo>
                  <a:lnTo>
                    <a:pt x="0" y="274320"/>
                  </a:lnTo>
                  <a:lnTo>
                    <a:pt x="812292" y="274320"/>
                  </a:lnTo>
                  <a:lnTo>
                    <a:pt x="812292" y="250190"/>
                  </a:lnTo>
                  <a:lnTo>
                    <a:pt x="24384" y="250190"/>
                  </a:lnTo>
                  <a:lnTo>
                    <a:pt x="24384" y="24130"/>
                  </a:lnTo>
                  <a:lnTo>
                    <a:pt x="812292" y="24130"/>
                  </a:lnTo>
                  <a:lnTo>
                    <a:pt x="812292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35FAB948-D474-A58E-88FE-BADAE73DECDF}"/>
                </a:ext>
              </a:extLst>
            </p:cNvPr>
            <p:cNvSpPr/>
            <p:nvPr/>
          </p:nvSpPr>
          <p:spPr>
            <a:xfrm>
              <a:off x="3419856" y="4309872"/>
              <a:ext cx="812800" cy="274320"/>
            </a:xfrm>
            <a:custGeom>
              <a:avLst/>
              <a:gdLst/>
              <a:ahLst/>
              <a:cxnLst/>
              <a:rect l="l" t="t" r="r" b="b"/>
              <a:pathLst>
                <a:path w="812800" h="274320">
                  <a:moveTo>
                    <a:pt x="0" y="0"/>
                  </a:moveTo>
                  <a:lnTo>
                    <a:pt x="812291" y="0"/>
                  </a:lnTo>
                  <a:lnTo>
                    <a:pt x="812291" y="274319"/>
                  </a:lnTo>
                  <a:lnTo>
                    <a:pt x="0" y="274319"/>
                  </a:lnTo>
                  <a:lnTo>
                    <a:pt x="0" y="0"/>
                  </a:lnTo>
                  <a:close/>
                </a:path>
                <a:path w="812800" h="274320">
                  <a:moveTo>
                    <a:pt x="24384" y="24384"/>
                  </a:moveTo>
                  <a:lnTo>
                    <a:pt x="24384" y="249936"/>
                  </a:lnTo>
                  <a:lnTo>
                    <a:pt x="787908" y="249936"/>
                  </a:lnTo>
                  <a:lnTo>
                    <a:pt x="787908" y="24384"/>
                  </a:lnTo>
                  <a:lnTo>
                    <a:pt x="24384" y="24384"/>
                  </a:lnTo>
                  <a:close/>
                </a:path>
              </a:pathLst>
            </a:custGeom>
            <a:ln w="13716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A762DA0-5D88-C3F7-C016-A7B850C1D04B}"/>
                </a:ext>
              </a:extLst>
            </p:cNvPr>
            <p:cNvSpPr/>
            <p:nvPr/>
          </p:nvSpPr>
          <p:spPr>
            <a:xfrm>
              <a:off x="5824728" y="1798319"/>
              <a:ext cx="989330" cy="626110"/>
            </a:xfrm>
            <a:custGeom>
              <a:avLst/>
              <a:gdLst/>
              <a:ahLst/>
              <a:cxnLst/>
              <a:rect l="l" t="t" r="r" b="b"/>
              <a:pathLst>
                <a:path w="989329" h="626110">
                  <a:moveTo>
                    <a:pt x="989076" y="0"/>
                  </a:moveTo>
                  <a:lnTo>
                    <a:pt x="943356" y="0"/>
                  </a:lnTo>
                  <a:lnTo>
                    <a:pt x="943356" y="45720"/>
                  </a:lnTo>
                  <a:lnTo>
                    <a:pt x="943356" y="581660"/>
                  </a:lnTo>
                  <a:lnTo>
                    <a:pt x="45720" y="581660"/>
                  </a:lnTo>
                  <a:lnTo>
                    <a:pt x="45720" y="45720"/>
                  </a:lnTo>
                  <a:lnTo>
                    <a:pt x="943356" y="45720"/>
                  </a:lnTo>
                  <a:lnTo>
                    <a:pt x="943356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0" y="581660"/>
                  </a:lnTo>
                  <a:lnTo>
                    <a:pt x="0" y="626110"/>
                  </a:lnTo>
                  <a:lnTo>
                    <a:pt x="989076" y="626110"/>
                  </a:lnTo>
                  <a:lnTo>
                    <a:pt x="989076" y="582168"/>
                  </a:lnTo>
                  <a:lnTo>
                    <a:pt x="989076" y="581660"/>
                  </a:lnTo>
                  <a:lnTo>
                    <a:pt x="989076" y="45720"/>
                  </a:lnTo>
                  <a:lnTo>
                    <a:pt x="989076" y="0"/>
                  </a:lnTo>
                  <a:close/>
                </a:path>
              </a:pathLst>
            </a:custGeom>
            <a:solidFill>
              <a:srgbClr val="91C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3C6A83CD-CE7B-0066-5BD0-15C55D9BB250}"/>
                </a:ext>
              </a:extLst>
            </p:cNvPr>
            <p:cNvSpPr/>
            <p:nvPr/>
          </p:nvSpPr>
          <p:spPr>
            <a:xfrm>
              <a:off x="5824728" y="1798320"/>
              <a:ext cx="989330" cy="626745"/>
            </a:xfrm>
            <a:custGeom>
              <a:avLst/>
              <a:gdLst/>
              <a:ahLst/>
              <a:cxnLst/>
              <a:rect l="l" t="t" r="r" b="b"/>
              <a:pathLst>
                <a:path w="989329" h="626744">
                  <a:moveTo>
                    <a:pt x="0" y="0"/>
                  </a:moveTo>
                  <a:lnTo>
                    <a:pt x="989075" y="0"/>
                  </a:lnTo>
                  <a:lnTo>
                    <a:pt x="989075" y="626364"/>
                  </a:lnTo>
                  <a:lnTo>
                    <a:pt x="0" y="626364"/>
                  </a:lnTo>
                  <a:lnTo>
                    <a:pt x="0" y="0"/>
                  </a:lnTo>
                  <a:close/>
                </a:path>
                <a:path w="989329" h="626744">
                  <a:moveTo>
                    <a:pt x="45719" y="45719"/>
                  </a:moveTo>
                  <a:lnTo>
                    <a:pt x="45719" y="582167"/>
                  </a:lnTo>
                  <a:lnTo>
                    <a:pt x="943356" y="582167"/>
                  </a:lnTo>
                  <a:lnTo>
                    <a:pt x="943356" y="45719"/>
                  </a:lnTo>
                  <a:lnTo>
                    <a:pt x="45719" y="45719"/>
                  </a:lnTo>
                  <a:close/>
                </a:path>
              </a:pathLst>
            </a:custGeom>
            <a:ln w="13716">
              <a:solidFill>
                <a:srgbClr val="91C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771DAE72-6B3D-8D16-1155-39BCFA1A47D3}"/>
                </a:ext>
              </a:extLst>
            </p:cNvPr>
            <p:cNvSpPr/>
            <p:nvPr/>
          </p:nvSpPr>
          <p:spPr>
            <a:xfrm>
              <a:off x="4219956" y="4082808"/>
              <a:ext cx="320040" cy="273050"/>
            </a:xfrm>
            <a:custGeom>
              <a:avLst/>
              <a:gdLst/>
              <a:ahLst/>
              <a:cxnLst/>
              <a:rect l="l" t="t" r="r" b="b"/>
              <a:pathLst>
                <a:path w="320039" h="273050">
                  <a:moveTo>
                    <a:pt x="32004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0" y="248920"/>
                  </a:lnTo>
                  <a:lnTo>
                    <a:pt x="0" y="273050"/>
                  </a:lnTo>
                  <a:lnTo>
                    <a:pt x="320040" y="273050"/>
                  </a:lnTo>
                  <a:lnTo>
                    <a:pt x="320040" y="248920"/>
                  </a:lnTo>
                  <a:lnTo>
                    <a:pt x="22860" y="248920"/>
                  </a:lnTo>
                  <a:lnTo>
                    <a:pt x="22860" y="22860"/>
                  </a:lnTo>
                  <a:lnTo>
                    <a:pt x="297180" y="22860"/>
                  </a:lnTo>
                  <a:lnTo>
                    <a:pt x="297180" y="248412"/>
                  </a:lnTo>
                  <a:lnTo>
                    <a:pt x="320040" y="248412"/>
                  </a:lnTo>
                  <a:lnTo>
                    <a:pt x="320040" y="2286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91C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7F632978-34BA-1F27-6A71-0752F0EDC147}"/>
                </a:ext>
              </a:extLst>
            </p:cNvPr>
            <p:cNvSpPr/>
            <p:nvPr/>
          </p:nvSpPr>
          <p:spPr>
            <a:xfrm>
              <a:off x="4219956" y="4082796"/>
              <a:ext cx="320040" cy="273050"/>
            </a:xfrm>
            <a:custGeom>
              <a:avLst/>
              <a:gdLst/>
              <a:ahLst/>
              <a:cxnLst/>
              <a:rect l="l" t="t" r="r" b="b"/>
              <a:pathLst>
                <a:path w="320039" h="273050">
                  <a:moveTo>
                    <a:pt x="0" y="0"/>
                  </a:moveTo>
                  <a:lnTo>
                    <a:pt x="320039" y="0"/>
                  </a:lnTo>
                  <a:lnTo>
                    <a:pt x="320039" y="272795"/>
                  </a:lnTo>
                  <a:lnTo>
                    <a:pt x="0" y="272795"/>
                  </a:lnTo>
                  <a:lnTo>
                    <a:pt x="0" y="0"/>
                  </a:lnTo>
                  <a:close/>
                </a:path>
                <a:path w="320039" h="273050">
                  <a:moveTo>
                    <a:pt x="22859" y="22859"/>
                  </a:moveTo>
                  <a:lnTo>
                    <a:pt x="22859" y="248411"/>
                  </a:lnTo>
                  <a:lnTo>
                    <a:pt x="297180" y="248411"/>
                  </a:lnTo>
                  <a:lnTo>
                    <a:pt x="297180" y="22859"/>
                  </a:lnTo>
                  <a:lnTo>
                    <a:pt x="22859" y="22859"/>
                  </a:lnTo>
                  <a:close/>
                </a:path>
              </a:pathLst>
            </a:custGeom>
            <a:ln w="13716">
              <a:solidFill>
                <a:srgbClr val="91C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D0903979-7978-63B9-A788-61FD4058F156}"/>
                </a:ext>
              </a:extLst>
            </p:cNvPr>
            <p:cNvSpPr/>
            <p:nvPr/>
          </p:nvSpPr>
          <p:spPr>
            <a:xfrm>
              <a:off x="1947671" y="906780"/>
              <a:ext cx="664845" cy="165100"/>
            </a:xfrm>
            <a:custGeom>
              <a:avLst/>
              <a:gdLst/>
              <a:ahLst/>
              <a:cxnLst/>
              <a:rect l="l" t="t" r="r" b="b"/>
              <a:pathLst>
                <a:path w="664844" h="165100">
                  <a:moveTo>
                    <a:pt x="0" y="164592"/>
                  </a:moveTo>
                  <a:lnTo>
                    <a:pt x="664463" y="0"/>
                  </a:lnTo>
                </a:path>
              </a:pathLst>
            </a:custGeom>
            <a:ln w="33528">
              <a:solidFill>
                <a:srgbClr val="0FAE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BBEFE435-0D92-7BBF-4759-2076432D6ECF}"/>
                </a:ext>
              </a:extLst>
            </p:cNvPr>
            <p:cNvSpPr/>
            <p:nvPr/>
          </p:nvSpPr>
          <p:spPr>
            <a:xfrm>
              <a:off x="2284475" y="2532888"/>
              <a:ext cx="934719" cy="2933700"/>
            </a:xfrm>
            <a:custGeom>
              <a:avLst/>
              <a:gdLst/>
              <a:ahLst/>
              <a:cxnLst/>
              <a:rect l="l" t="t" r="r" b="b"/>
              <a:pathLst>
                <a:path w="934719" h="2933700">
                  <a:moveTo>
                    <a:pt x="0" y="0"/>
                  </a:moveTo>
                  <a:lnTo>
                    <a:pt x="934212" y="9143"/>
                  </a:lnTo>
                </a:path>
                <a:path w="934719" h="2933700">
                  <a:moveTo>
                    <a:pt x="35052" y="2933699"/>
                  </a:moveTo>
                  <a:lnTo>
                    <a:pt x="597408" y="2933699"/>
                  </a:lnTo>
                </a:path>
              </a:pathLst>
            </a:custGeom>
            <a:ln w="3352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098BC3A6-6E2B-EBEE-403F-D4F4CD589E19}"/>
                </a:ext>
              </a:extLst>
            </p:cNvPr>
            <p:cNvSpPr/>
            <p:nvPr/>
          </p:nvSpPr>
          <p:spPr>
            <a:xfrm>
              <a:off x="1894332" y="5797296"/>
              <a:ext cx="3032760" cy="431800"/>
            </a:xfrm>
            <a:custGeom>
              <a:avLst/>
              <a:gdLst/>
              <a:ahLst/>
              <a:cxnLst/>
              <a:rect l="l" t="t" r="r" b="b"/>
              <a:pathLst>
                <a:path w="3032760" h="431800">
                  <a:moveTo>
                    <a:pt x="0" y="431291"/>
                  </a:moveTo>
                  <a:lnTo>
                    <a:pt x="3032760" y="0"/>
                  </a:lnTo>
                </a:path>
              </a:pathLst>
            </a:custGeom>
            <a:ln w="33528">
              <a:solidFill>
                <a:srgbClr val="0FAE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8C08E524-2BDD-C087-0446-66EFEA8D9C54}"/>
                </a:ext>
              </a:extLst>
            </p:cNvPr>
            <p:cNvSpPr/>
            <p:nvPr/>
          </p:nvSpPr>
          <p:spPr>
            <a:xfrm>
              <a:off x="1839467" y="3244596"/>
              <a:ext cx="1795780" cy="1202690"/>
            </a:xfrm>
            <a:custGeom>
              <a:avLst/>
              <a:gdLst/>
              <a:ahLst/>
              <a:cxnLst/>
              <a:rect l="l" t="t" r="r" b="b"/>
              <a:pathLst>
                <a:path w="1795779" h="1202689">
                  <a:moveTo>
                    <a:pt x="42672" y="0"/>
                  </a:moveTo>
                  <a:lnTo>
                    <a:pt x="1795272" y="0"/>
                  </a:lnTo>
                </a:path>
                <a:path w="1795779" h="1202689">
                  <a:moveTo>
                    <a:pt x="0" y="1202435"/>
                  </a:moveTo>
                  <a:lnTo>
                    <a:pt x="1580388" y="1202435"/>
                  </a:lnTo>
                </a:path>
              </a:pathLst>
            </a:custGeom>
            <a:ln w="33528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0F1861B6-31BE-E377-F894-9E51E2FD563B}"/>
                </a:ext>
              </a:extLst>
            </p:cNvPr>
            <p:cNvSpPr/>
            <p:nvPr/>
          </p:nvSpPr>
          <p:spPr>
            <a:xfrm>
              <a:off x="4539996" y="2112263"/>
              <a:ext cx="4678680" cy="2243455"/>
            </a:xfrm>
            <a:custGeom>
              <a:avLst/>
              <a:gdLst/>
              <a:ahLst/>
              <a:cxnLst/>
              <a:rect l="l" t="t" r="r" b="b"/>
              <a:pathLst>
                <a:path w="4678680" h="2243454">
                  <a:moveTo>
                    <a:pt x="2258567" y="0"/>
                  </a:moveTo>
                  <a:lnTo>
                    <a:pt x="4311396" y="0"/>
                  </a:lnTo>
                </a:path>
                <a:path w="4678680" h="2243454">
                  <a:moveTo>
                    <a:pt x="0" y="2095500"/>
                  </a:moveTo>
                  <a:lnTo>
                    <a:pt x="4678680" y="2243328"/>
                  </a:lnTo>
                </a:path>
              </a:pathLst>
            </a:custGeom>
            <a:ln w="33528">
              <a:solidFill>
                <a:srgbClr val="91C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1CB07884-9246-8F63-3E48-A116A2D92F5A}"/>
              </a:ext>
            </a:extLst>
          </p:cNvPr>
          <p:cNvSpPr txBox="1">
            <a:spLocks noChangeAspect="1"/>
          </p:cNvSpPr>
          <p:nvPr/>
        </p:nvSpPr>
        <p:spPr>
          <a:xfrm>
            <a:off x="9408384" y="2061593"/>
            <a:ext cx="67859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spc="-185" dirty="0">
                <a:solidFill>
                  <a:srgbClr val="91CF50"/>
                </a:solidFill>
                <a:latin typeface="Arial"/>
                <a:cs typeface="Arial"/>
              </a:rPr>
              <a:t>短按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41F7A5AE-0E9F-EC2F-A471-6252CCD6BDE6}"/>
              </a:ext>
            </a:extLst>
          </p:cNvPr>
          <p:cNvSpPr txBox="1">
            <a:spLocks noChangeAspect="1"/>
          </p:cNvSpPr>
          <p:nvPr/>
        </p:nvSpPr>
        <p:spPr>
          <a:xfrm>
            <a:off x="9389076" y="4218014"/>
            <a:ext cx="717214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spc="-185" dirty="0">
                <a:solidFill>
                  <a:srgbClr val="91CF50"/>
                </a:solidFill>
                <a:latin typeface="Arial"/>
                <a:cs typeface="Arial"/>
              </a:rPr>
              <a:t>短按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CF2E87A2-E87F-0A9E-AA36-AC9B14BEBDE9}"/>
              </a:ext>
            </a:extLst>
          </p:cNvPr>
          <p:cNvSpPr txBox="1">
            <a:spLocks noChangeAspect="1"/>
          </p:cNvSpPr>
          <p:nvPr/>
        </p:nvSpPr>
        <p:spPr>
          <a:xfrm>
            <a:off x="1149429" y="3153058"/>
            <a:ext cx="81833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spc="-75" dirty="0">
                <a:solidFill>
                  <a:srgbClr val="FFBF00"/>
                </a:solidFill>
                <a:latin typeface="Arial"/>
                <a:cs typeface="Arial"/>
              </a:rPr>
              <a:t>长按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B684CC-6575-E7D4-D1D1-7BB9D2120043}"/>
              </a:ext>
            </a:extLst>
          </p:cNvPr>
          <p:cNvSpPr txBox="1"/>
          <p:nvPr/>
        </p:nvSpPr>
        <p:spPr>
          <a:xfrm>
            <a:off x="783515" y="232462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Adobe Gothic Std B" panose="020B0800000000000000" pitchFamily="34" charset="-128"/>
              </a:rPr>
              <a:t>项目介绍：硬件部分</a:t>
            </a:r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0AA78FB3-3742-99D9-B180-73F85378A365}"/>
              </a:ext>
            </a:extLst>
          </p:cNvPr>
          <p:cNvSpPr txBox="1">
            <a:spLocks noChangeAspect="1"/>
          </p:cNvSpPr>
          <p:nvPr/>
        </p:nvSpPr>
        <p:spPr>
          <a:xfrm>
            <a:off x="1149429" y="2472188"/>
            <a:ext cx="81833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spc="-75" dirty="0">
                <a:solidFill>
                  <a:srgbClr val="FF0000"/>
                </a:solidFill>
                <a:latin typeface="Arial"/>
                <a:cs typeface="Arial"/>
              </a:rPr>
              <a:t>判定</a:t>
            </a:r>
            <a:endParaRPr sz="2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3F264CBA-3393-AEF4-0ED4-B5753514BB43}"/>
              </a:ext>
            </a:extLst>
          </p:cNvPr>
          <p:cNvSpPr txBox="1">
            <a:spLocks noChangeAspect="1"/>
          </p:cNvSpPr>
          <p:nvPr/>
        </p:nvSpPr>
        <p:spPr>
          <a:xfrm>
            <a:off x="1149429" y="4307565"/>
            <a:ext cx="81833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spc="-75" dirty="0">
                <a:solidFill>
                  <a:srgbClr val="FFBF00"/>
                </a:solidFill>
                <a:latin typeface="Arial"/>
                <a:cs typeface="Arial"/>
              </a:rPr>
              <a:t>长按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0" name="object 32">
            <a:extLst>
              <a:ext uri="{FF2B5EF4-FFF2-40B4-BE49-F238E27FC236}">
                <a16:creationId xmlns:a16="http://schemas.microsoft.com/office/drawing/2014/main" id="{E0EFC797-C89A-8B69-30C3-84B3F7240FEC}"/>
              </a:ext>
            </a:extLst>
          </p:cNvPr>
          <p:cNvSpPr txBox="1">
            <a:spLocks noChangeAspect="1"/>
          </p:cNvSpPr>
          <p:nvPr/>
        </p:nvSpPr>
        <p:spPr>
          <a:xfrm>
            <a:off x="1149429" y="5304272"/>
            <a:ext cx="81833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spc="-75" dirty="0">
                <a:solidFill>
                  <a:srgbClr val="FF0000"/>
                </a:solidFill>
                <a:latin typeface="Arial"/>
                <a:cs typeface="Arial"/>
              </a:rPr>
              <a:t>判定</a:t>
            </a:r>
            <a:endParaRPr sz="2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1" name="object 32">
            <a:extLst>
              <a:ext uri="{FF2B5EF4-FFF2-40B4-BE49-F238E27FC236}">
                <a16:creationId xmlns:a16="http://schemas.microsoft.com/office/drawing/2014/main" id="{C4F1DAE4-378F-A74D-2D51-09FE3CBAE5CF}"/>
              </a:ext>
            </a:extLst>
          </p:cNvPr>
          <p:cNvSpPr txBox="1">
            <a:spLocks noChangeAspect="1"/>
          </p:cNvSpPr>
          <p:nvPr/>
        </p:nvSpPr>
        <p:spPr>
          <a:xfrm>
            <a:off x="1149429" y="6078803"/>
            <a:ext cx="81833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spc="-75" dirty="0">
                <a:solidFill>
                  <a:srgbClr val="00B0F0"/>
                </a:solidFill>
                <a:latin typeface="Arial"/>
                <a:cs typeface="Arial"/>
              </a:rPr>
              <a:t>得分</a:t>
            </a:r>
            <a:endParaRPr sz="2800" dirty="0">
              <a:solidFill>
                <a:srgbClr val="00B0F0"/>
              </a:solidFill>
              <a:latin typeface="Arial"/>
              <a:cs typeface="Arial"/>
            </a:endParaRPr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AA98BA3D-E6B4-4819-528A-F8654B63AB07}"/>
              </a:ext>
            </a:extLst>
          </p:cNvPr>
          <p:cNvSpPr txBox="1">
            <a:spLocks noChangeAspect="1"/>
          </p:cNvSpPr>
          <p:nvPr/>
        </p:nvSpPr>
        <p:spPr>
          <a:xfrm>
            <a:off x="1149429" y="1117783"/>
            <a:ext cx="81833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spc="-75" dirty="0">
                <a:solidFill>
                  <a:srgbClr val="00B0F0"/>
                </a:solidFill>
                <a:latin typeface="Arial"/>
                <a:cs typeface="Arial"/>
              </a:rPr>
              <a:t>得分</a:t>
            </a:r>
            <a:endParaRPr sz="2800" dirty="0">
              <a:solidFill>
                <a:srgbClr val="00B0F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4800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298</Words>
  <Application>Microsoft Macintosh PowerPoint</Application>
  <PresentationFormat>宽屏</PresentationFormat>
  <Paragraphs>105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等线</vt:lpstr>
      <vt:lpstr>等线 Light</vt:lpstr>
      <vt:lpstr>Adobe Gothic Std B</vt:lpstr>
      <vt:lpstr>Arial</vt:lpstr>
      <vt:lpstr>Century Gothic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CYK</cp:lastModifiedBy>
  <cp:revision>76</cp:revision>
  <dcterms:created xsi:type="dcterms:W3CDTF">2018-10-08T11:44:05Z</dcterms:created>
  <dcterms:modified xsi:type="dcterms:W3CDTF">2025-12-10T16:39:38Z</dcterms:modified>
</cp:coreProperties>
</file>